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comments/comment2.xml" ContentType="application/vnd.openxmlformats-officedocument.presentationml.comments+xml"/>
  <Override PartName="/ppt/notesSlides/notesSlide3.xml" ContentType="application/vnd.openxmlformats-officedocument.presentationml.notesSlide+xml"/>
  <Override PartName="/ppt/comments/comment3.xml" ContentType="application/vnd.openxmlformats-officedocument.presentationml.comments+xml"/>
  <Override PartName="/ppt/notesSlides/notesSlide4.xml" ContentType="application/vnd.openxmlformats-officedocument.presentationml.notesSlide+xml"/>
  <Override PartName="/ppt/comments/comment4.xml" ContentType="application/vnd.openxmlformats-officedocument.presentationml.comments+xml"/>
  <Override PartName="/ppt/notesSlides/notesSlide5.xml" ContentType="application/vnd.openxmlformats-officedocument.presentationml.notesSlide+xml"/>
  <Override PartName="/ppt/comments/comment5.xml" ContentType="application/vnd.openxmlformats-officedocument.presentationml.comments+xml"/>
  <Override PartName="/ppt/notesSlides/notesSlide6.xml" ContentType="application/vnd.openxmlformats-officedocument.presentationml.notesSlide+xml"/>
  <Override PartName="/ppt/comments/comment6.xml" ContentType="application/vnd.openxmlformats-officedocument.presentationml.comments+xml"/>
  <Override PartName="/ppt/notesSlides/notesSlide7.xml" ContentType="application/vnd.openxmlformats-officedocument.presentationml.notesSlide+xml"/>
  <Override PartName="/ppt/comments/comment7.xml" ContentType="application/vnd.openxmlformats-officedocument.presentationml.comments+xml"/>
  <Override PartName="/ppt/notesSlides/notesSlide8.xml" ContentType="application/vnd.openxmlformats-officedocument.presentationml.notesSlide+xml"/>
  <Override PartName="/ppt/comments/comment8.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handoutMasterIdLst>
    <p:handoutMasterId r:id="rId16"/>
  </p:handoutMasterIdLst>
  <p:sldIdLst>
    <p:sldId id="258" r:id="rId2"/>
    <p:sldId id="261" r:id="rId3"/>
    <p:sldId id="262" r:id="rId4"/>
    <p:sldId id="264" r:id="rId5"/>
    <p:sldId id="265" r:id="rId6"/>
    <p:sldId id="266" r:id="rId7"/>
    <p:sldId id="268" r:id="rId8"/>
    <p:sldId id="269" r:id="rId9"/>
    <p:sldId id="271" r:id="rId10"/>
    <p:sldId id="273" r:id="rId11"/>
    <p:sldId id="275" r:id="rId12"/>
    <p:sldId id="276" r:id="rId13"/>
    <p:sldId id="277" r:id="rId14"/>
  </p:sldIdLst>
  <p:sldSz cx="9144000" cy="5143500" type="screen16x9"/>
  <p:notesSz cx="6858000" cy="9144000"/>
  <p:defaultTextStyle>
    <a:defPPr>
      <a:defRPr lang="en-US"/>
    </a:defPPr>
    <a:lvl1pPr algn="l" rtl="0" fontAlgn="base">
      <a:spcBef>
        <a:spcPct val="0"/>
      </a:spcBef>
      <a:spcAft>
        <a:spcPct val="0"/>
      </a:spcAft>
      <a:defRPr kern="1200">
        <a:solidFill>
          <a:schemeClr val="tx1"/>
        </a:solidFill>
        <a:latin typeface="Arial" pitchFamily="-72" charset="0"/>
        <a:ea typeface="ＭＳ Ｐゴシック" pitchFamily="-72" charset="-128"/>
        <a:cs typeface="ＭＳ Ｐゴシック" pitchFamily="-72" charset="-128"/>
      </a:defRPr>
    </a:lvl1pPr>
    <a:lvl2pPr marL="457200" algn="l" rtl="0" fontAlgn="base">
      <a:spcBef>
        <a:spcPct val="0"/>
      </a:spcBef>
      <a:spcAft>
        <a:spcPct val="0"/>
      </a:spcAft>
      <a:defRPr kern="1200">
        <a:solidFill>
          <a:schemeClr val="tx1"/>
        </a:solidFill>
        <a:latin typeface="Arial" pitchFamily="-72" charset="0"/>
        <a:ea typeface="ＭＳ Ｐゴシック" pitchFamily="-72" charset="-128"/>
        <a:cs typeface="ＭＳ Ｐゴシック" pitchFamily="-72" charset="-128"/>
      </a:defRPr>
    </a:lvl2pPr>
    <a:lvl3pPr marL="914400" algn="l" rtl="0" fontAlgn="base">
      <a:spcBef>
        <a:spcPct val="0"/>
      </a:spcBef>
      <a:spcAft>
        <a:spcPct val="0"/>
      </a:spcAft>
      <a:defRPr kern="1200">
        <a:solidFill>
          <a:schemeClr val="tx1"/>
        </a:solidFill>
        <a:latin typeface="Arial" pitchFamily="-72" charset="0"/>
        <a:ea typeface="ＭＳ Ｐゴシック" pitchFamily="-72" charset="-128"/>
        <a:cs typeface="ＭＳ Ｐゴシック" pitchFamily="-72" charset="-128"/>
      </a:defRPr>
    </a:lvl3pPr>
    <a:lvl4pPr marL="1371600" algn="l" rtl="0" fontAlgn="base">
      <a:spcBef>
        <a:spcPct val="0"/>
      </a:spcBef>
      <a:spcAft>
        <a:spcPct val="0"/>
      </a:spcAft>
      <a:defRPr kern="1200">
        <a:solidFill>
          <a:schemeClr val="tx1"/>
        </a:solidFill>
        <a:latin typeface="Arial" pitchFamily="-72" charset="0"/>
        <a:ea typeface="ＭＳ Ｐゴシック" pitchFamily="-72" charset="-128"/>
        <a:cs typeface="ＭＳ Ｐゴシック" pitchFamily="-72" charset="-128"/>
      </a:defRPr>
    </a:lvl4pPr>
    <a:lvl5pPr marL="1828800" algn="l" rtl="0" fontAlgn="base">
      <a:spcBef>
        <a:spcPct val="0"/>
      </a:spcBef>
      <a:spcAft>
        <a:spcPct val="0"/>
      </a:spcAft>
      <a:defRPr kern="1200">
        <a:solidFill>
          <a:schemeClr val="tx1"/>
        </a:solidFill>
        <a:latin typeface="Arial" pitchFamily="-72" charset="0"/>
        <a:ea typeface="ＭＳ Ｐゴシック" pitchFamily="-72" charset="-128"/>
        <a:cs typeface="ＭＳ Ｐゴシック" pitchFamily="-72" charset="-128"/>
      </a:defRPr>
    </a:lvl5pPr>
    <a:lvl6pPr marL="2286000" algn="l" defTabSz="457200" rtl="0" eaLnBrk="1" latinLnBrk="0" hangingPunct="1">
      <a:defRPr kern="1200">
        <a:solidFill>
          <a:schemeClr val="tx1"/>
        </a:solidFill>
        <a:latin typeface="Arial" pitchFamily="-72" charset="0"/>
        <a:ea typeface="ＭＳ Ｐゴシック" pitchFamily="-72" charset="-128"/>
        <a:cs typeface="ＭＳ Ｐゴシック" pitchFamily="-72" charset="-128"/>
      </a:defRPr>
    </a:lvl6pPr>
    <a:lvl7pPr marL="2743200" algn="l" defTabSz="457200" rtl="0" eaLnBrk="1" latinLnBrk="0" hangingPunct="1">
      <a:defRPr kern="1200">
        <a:solidFill>
          <a:schemeClr val="tx1"/>
        </a:solidFill>
        <a:latin typeface="Arial" pitchFamily="-72" charset="0"/>
        <a:ea typeface="ＭＳ Ｐゴシック" pitchFamily="-72" charset="-128"/>
        <a:cs typeface="ＭＳ Ｐゴシック" pitchFamily="-72" charset="-128"/>
      </a:defRPr>
    </a:lvl7pPr>
    <a:lvl8pPr marL="3200400" algn="l" defTabSz="457200" rtl="0" eaLnBrk="1" latinLnBrk="0" hangingPunct="1">
      <a:defRPr kern="1200">
        <a:solidFill>
          <a:schemeClr val="tx1"/>
        </a:solidFill>
        <a:latin typeface="Arial" pitchFamily="-72" charset="0"/>
        <a:ea typeface="ＭＳ Ｐゴシック" pitchFamily="-72" charset="-128"/>
        <a:cs typeface="ＭＳ Ｐゴシック" pitchFamily="-72" charset="-128"/>
      </a:defRPr>
    </a:lvl8pPr>
    <a:lvl9pPr marL="3657600" algn="l" defTabSz="457200" rtl="0" eaLnBrk="1" latinLnBrk="0" hangingPunct="1">
      <a:defRPr kern="1200">
        <a:solidFill>
          <a:schemeClr val="tx1"/>
        </a:solidFill>
        <a:latin typeface="Arial" pitchFamily="-72" charset="0"/>
        <a:ea typeface="ＭＳ Ｐゴシック" pitchFamily="-72" charset="-128"/>
        <a:cs typeface="ＭＳ Ｐゴシック" pitchFamily="-72" charset="-128"/>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Adam Bertram" initials="AB [5]" lastIdx="1" clrIdx="6">
    <p:extLst>
      <p:ext uri="{19B8F6BF-5375-455C-9EA6-DF929625EA0E}">
        <p15:presenceInfo xmlns:p15="http://schemas.microsoft.com/office/powerpoint/2012/main" userId="" providerId=""/>
      </p:ext>
    </p:extLst>
  </p:cmAuthor>
  <p:cmAuthor id="1" name="Jen Hamilton" initials="JH" lastIdx="2" clrIdx="0">
    <p:extLst/>
  </p:cmAuthor>
  <p:cmAuthor id="8" name="Adam Bertram" initials="AB [6]" lastIdx="1" clrIdx="7">
    <p:extLst>
      <p:ext uri="{19B8F6BF-5375-455C-9EA6-DF929625EA0E}">
        <p15:presenceInfo xmlns:p15="http://schemas.microsoft.com/office/powerpoint/2012/main" userId="" providerId=""/>
      </p:ext>
    </p:extLst>
  </p:cmAuthor>
  <p:cmAuthor id="2" name="Jen" initials="JH" lastIdx="1" clrIdx="1">
    <p:extLst/>
  </p:cmAuthor>
  <p:cmAuthor id="9" name="Adam Bertram" initials="AB [7]" lastIdx="1" clrIdx="8">
    <p:extLst>
      <p:ext uri="{19B8F6BF-5375-455C-9EA6-DF929625EA0E}">
        <p15:presenceInfo xmlns:p15="http://schemas.microsoft.com/office/powerpoint/2012/main" userId="" providerId=""/>
      </p:ext>
    </p:extLst>
  </p:cmAuthor>
  <p:cmAuthor id="3" name="Adam Bertram" initials="AB" lastIdx="1" clrIdx="2">
    <p:extLst>
      <p:ext uri="{19B8F6BF-5375-455C-9EA6-DF929625EA0E}">
        <p15:presenceInfo xmlns:p15="http://schemas.microsoft.com/office/powerpoint/2012/main" userId="" providerId=""/>
      </p:ext>
    </p:extLst>
  </p:cmAuthor>
  <p:cmAuthor id="10" name="Adam Bertram" initials="AB [8]" lastIdx="1" clrIdx="9">
    <p:extLst>
      <p:ext uri="{19B8F6BF-5375-455C-9EA6-DF929625EA0E}">
        <p15:presenceInfo xmlns:p15="http://schemas.microsoft.com/office/powerpoint/2012/main" userId="" providerId=""/>
      </p:ext>
    </p:extLst>
  </p:cmAuthor>
  <p:cmAuthor id="4" name="Adam Bertram" initials="AB [2]" lastIdx="1" clrIdx="3">
    <p:extLst>
      <p:ext uri="{19B8F6BF-5375-455C-9EA6-DF929625EA0E}">
        <p15:presenceInfo xmlns:p15="http://schemas.microsoft.com/office/powerpoint/2012/main" userId="" providerId=""/>
      </p:ext>
    </p:extLst>
  </p:cmAuthor>
  <p:cmAuthor id="11" name="Adam Bertram" initials="AB [9]" lastIdx="1" clrIdx="10">
    <p:extLst>
      <p:ext uri="{19B8F6BF-5375-455C-9EA6-DF929625EA0E}">
        <p15:presenceInfo xmlns:p15="http://schemas.microsoft.com/office/powerpoint/2012/main" userId="" providerId=""/>
      </p:ext>
    </p:extLst>
  </p:cmAuthor>
  <p:cmAuthor id="5" name="Adam Bertram" initials="AB [3]" lastIdx="1" clrIdx="4">
    <p:extLst>
      <p:ext uri="{19B8F6BF-5375-455C-9EA6-DF929625EA0E}">
        <p15:presenceInfo xmlns:p15="http://schemas.microsoft.com/office/powerpoint/2012/main" userId="" providerId=""/>
      </p:ext>
    </p:extLst>
  </p:cmAuthor>
  <p:cmAuthor id="6" name="Adam Bertram" initials="AB [4]" lastIdx="1" clrIdx="5">
    <p:extLst>
      <p:ext uri="{19B8F6BF-5375-455C-9EA6-DF929625EA0E}">
        <p15:presenceInfo xmlns:p15="http://schemas.microsoft.com/office/powerpoint/2012/main" userId="" providerI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397"/>
    <a:srgbClr val="F15B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211" autoAdjust="0"/>
    <p:restoredTop sz="85655" autoAdjust="0"/>
  </p:normalViewPr>
  <p:slideViewPr>
    <p:cSldViewPr snapToGrid="0">
      <p:cViewPr>
        <p:scale>
          <a:sx n="75" d="100"/>
          <a:sy n="75" d="100"/>
        </p:scale>
        <p:origin x="1704" y="1240"/>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3" d="100"/>
          <a:sy n="83" d="100"/>
        </p:scale>
        <p:origin x="-1980"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handoutMaster" Target="handoutMasters/handoutMaster1.xml"/><Relationship Id="rId17" Type="http://schemas.openxmlformats.org/officeDocument/2006/relationships/commentAuthors" Target="commentAuthors.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16-01-23T18:07:16.752" idx="1">
    <p:pos x="10" y="10"/>
    <p:text>need job title, and organization</p:text>
    <p:extLst>
      <p:ext uri="{C676402C-5697-4E1C-873F-D02D1690AC5C}">
        <p15:threadingInfo xmlns:p15="http://schemas.microsoft.com/office/powerpoint/2012/main" timeZoneBias="420"/>
      </p:ext>
    </p:extLst>
  </p:cm>
  <p:cm authorId="3" dt="2016-01-23T20:21:58.558" idx="1">
    <p:pos x="10" y="146"/>
    <p:text>I updated this slide. Should be done now.</p:text>
    <p:extLst>
      <p:ext uri="{C676402C-5697-4E1C-873F-D02D1690AC5C}">
        <p15:threadingInfo xmlns:p15="http://schemas.microsoft.com/office/powerpoint/2012/main" timeZoneBias="360">
          <p15:parentCm authorId="2" idx="1"/>
        </p15:threadingInfo>
      </p:ext>
    </p:extLst>
  </p:cm>
  <p:cm authorId="11" dt="2016-01-23T20:29:49.458" idx="1">
    <p:pos x="10" y="282"/>
    <p:text>Could you add the Pluralsight watermark I sent you as a secondary icon like the TechMentor one is at the bottom right of all slides?</p:text>
    <p:extLst>
      <p:ext uri="{C676402C-5697-4E1C-873F-D02D1690AC5C}">
        <p15:threadingInfo xmlns:p15="http://schemas.microsoft.com/office/powerpoint/2012/main" timeZoneBias="360">
          <p15:parentCm authorId="2" idx="1"/>
        </p15:threadingInfo>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6-01-22T12:39:51.592" idx="1">
    <p:pos x="182" y="1421"/>
    <p:text>Please provide screenshots</p:text>
    <p:extLst>
      <p:ext uri="{C676402C-5697-4E1C-873F-D02D1690AC5C}">
        <p15:threadingInfo xmlns:p15="http://schemas.microsoft.com/office/powerpoint/2012/main" timeZoneBias="420"/>
      </p:ext>
    </p:extLst>
  </p:cm>
  <p:cm authorId="4" dt="2016-01-23T20:23:06.481" idx="1">
    <p:pos x="182" y="1557"/>
    <p:text>Here's the image: https://www.dropbox.com/s/7gn851argu2yyi0/too%20many%20slides.png?dl=0.  If you can think of a better way in another image that would be good too. I'm just trying to show a computer that has a bunch of windows open and the user going crazy because they've got so much stuff going on.</p:text>
    <p:extLst>
      <p:ext uri="{C676402C-5697-4E1C-873F-D02D1690AC5C}">
        <p15:threadingInfo xmlns:p15="http://schemas.microsoft.com/office/powerpoint/2012/main" timeZoneBias="360">
          <p15:parentCm authorId="1" idx="1"/>
        </p15:threadingInfo>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5" dt="2016-01-23T20:23:12.465" idx="1">
    <p:pos x="10" y="10"/>
    <p:text>This is an AWESOME image.</p:text>
    <p:extLst>
      <p:ext uri="{C676402C-5697-4E1C-873F-D02D1690AC5C}">
        <p15:threadingInfo xmlns:p15="http://schemas.microsoft.com/office/powerpoint/2012/main" timeZoneBias="36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16-01-22T14:59:26.298" idx="2">
    <p:pos x="6767" y="1109"/>
    <p:text>found 2 other pics for possible use...please let me know which one u want</p:text>
    <p:extLst>
      <p:ext uri="{C676402C-5697-4E1C-873F-D02D1690AC5C}">
        <p15:threadingInfo xmlns:p15="http://schemas.microsoft.com/office/powerpoint/2012/main" timeZoneBias="420"/>
      </p:ext>
    </p:extLst>
  </p:cm>
  <p:cm authorId="6" dt="2016-01-23T20:26:10.803" idx="1">
    <p:pos x="6767" y="1245"/>
    <p:text>None of these really are what I was thinking of. I need something that shows someone offering help of some kind and going total overkill on it. Maybe if you can find something that just shows someone solving a problem but with way too much complexity or over the top attitude, that'd be good.</p:text>
    <p:extLst>
      <p:ext uri="{C676402C-5697-4E1C-873F-D02D1690AC5C}">
        <p15:threadingInfo xmlns:p15="http://schemas.microsoft.com/office/powerpoint/2012/main" timeZoneBias="360">
          <p15:parentCm authorId="1" idx="2"/>
        </p15:threadingInfo>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7" dt="2016-01-23T20:26:43.789" idx="1">
    <p:pos x="10" y="10"/>
    <p:text>This doesn't have the Techmentor logo. Is that supposed to be there in the template?</p:text>
    <p:extLst>
      <p:ext uri="{C676402C-5697-4E1C-873F-D02D1690AC5C}">
        <p15:threadingInfo xmlns:p15="http://schemas.microsoft.com/office/powerpoint/2012/main" timeZoneBias="36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8" dt="2016-01-23T20:27:12.644" idx="1">
    <p:pos x="10" y="10"/>
    <p:text>This doesn't have the Techmentor logo. Is that supposed to be there in the template?</p:text>
    <p:extLst>
      <p:ext uri="{C676402C-5697-4E1C-873F-D02D1690AC5C}">
        <p15:threadingInfo xmlns:p15="http://schemas.microsoft.com/office/powerpoint/2012/main" timeZoneBias="36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0" dt="2016-01-23T20:27:56.909" idx="1">
    <p:pos x="10" y="10"/>
    <p:text>Can you put the Pluralsight logo in here?</p:text>
    <p:extLst>
      <p:ext uri="{C676402C-5697-4E1C-873F-D02D1690AC5C}">
        <p15:threadingInfo xmlns:p15="http://schemas.microsoft.com/office/powerpoint/2012/main" timeZoneBias="36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9" dt="2016-01-23T20:27:33.057" idx="1">
    <p:pos x="10" y="10"/>
    <p:text>Can you include some clipart in here? This is pretty plain.</p:text>
    <p:extLst>
      <p:ext uri="{C676402C-5697-4E1C-873F-D02D1690AC5C}">
        <p15:threadingInfo xmlns:p15="http://schemas.microsoft.com/office/powerpoint/2012/main" timeZoneBias="36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57800" cy="457200"/>
          </a:xfrm>
          <a:prstGeom prst="rect">
            <a:avLst/>
          </a:prstGeom>
        </p:spPr>
        <p:txBody>
          <a:bodyPr vert="horz" lIns="91440" tIns="45720" rIns="91440" bIns="45720" rtlCol="0"/>
          <a:lstStyle>
            <a:lvl1pPr algn="l" fontAlgn="auto">
              <a:spcBef>
                <a:spcPts val="0"/>
              </a:spcBef>
              <a:spcAft>
                <a:spcPts val="0"/>
              </a:spcAft>
              <a:defRPr sz="1300" b="1" dirty="0" smtClean="0">
                <a:latin typeface="Arial" pitchFamily="34" charset="0"/>
                <a:ea typeface="+mn-ea"/>
                <a:cs typeface="Arial" pitchFamily="34" charset="0"/>
              </a:defRPr>
            </a:lvl1pPr>
          </a:lstStyle>
          <a:p>
            <a:pPr>
              <a:defRPr/>
            </a:pPr>
            <a:r>
              <a:rPr lang="en-US" dirty="0" smtClean="0"/>
              <a:t>TechMentor Las Vegas 2016</a:t>
            </a:r>
            <a:endParaRPr lang="en-US" dirty="0"/>
          </a:p>
        </p:txBody>
      </p:sp>
      <p:sp>
        <p:nvSpPr>
          <p:cNvPr id="4" name="Footer Placeholder 3"/>
          <p:cNvSpPr>
            <a:spLocks noGrp="1"/>
          </p:cNvSpPr>
          <p:nvPr>
            <p:ph type="ftr" sz="quarter" idx="2"/>
          </p:nvPr>
        </p:nvSpPr>
        <p:spPr>
          <a:xfrm>
            <a:off x="0" y="8685213"/>
            <a:ext cx="55626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Tree>
    <p:extLst>
      <p:ext uri="{BB962C8B-B14F-4D97-AF65-F5344CB8AC3E}">
        <p14:creationId xmlns:p14="http://schemas.microsoft.com/office/powerpoint/2010/main" val="3738948906"/>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jpeg>
</file>

<file path=ppt/media/image15.jpg>
</file>

<file path=ppt/media/image16.jpeg>
</file>

<file path=ppt/media/image17.png>
</file>

<file path=ppt/media/image18.png>
</file>

<file path=ppt/media/image19.png>
</file>

<file path=ppt/media/image2.jpg>
</file>

<file path=ppt/media/image20.pn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smtClean="0">
                <a:latin typeface="+mn-lt"/>
                <a:ea typeface="+mn-ea"/>
                <a:cs typeface="+mn-cs"/>
              </a:defRPr>
            </a:lvl1pPr>
          </a:lstStyle>
          <a:p>
            <a:pPr>
              <a:defRPr/>
            </a:pPr>
            <a:fld id="{74D1145D-0C6A-427A-BFFB-BA49C7DEF5D3}" type="datetimeFigureOut">
              <a:rPr lang="en-US"/>
              <a:pPr>
                <a:defRPr/>
              </a:pPr>
              <a:t>1/23/16</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smtClean="0">
                <a:latin typeface="+mn-lt"/>
                <a:ea typeface="+mn-ea"/>
                <a:cs typeface="+mn-cs"/>
              </a:defRPr>
            </a:lvl1pPr>
          </a:lstStyle>
          <a:p>
            <a:pPr>
              <a:defRPr/>
            </a:pPr>
            <a:fld id="{7BE5AA1C-3A4A-4E86-88DD-FDD0A0056FE6}" type="slidenum">
              <a:rPr lang="en-US"/>
              <a:pPr>
                <a:defRPr/>
              </a:pPr>
              <a:t>‹#›</a:t>
            </a:fld>
            <a:endParaRPr lang="en-US"/>
          </a:p>
        </p:txBody>
      </p:sp>
    </p:spTree>
    <p:extLst>
      <p:ext uri="{BB962C8B-B14F-4D97-AF65-F5344CB8AC3E}">
        <p14:creationId xmlns:p14="http://schemas.microsoft.com/office/powerpoint/2010/main" val="3831428289"/>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ＭＳ Ｐゴシック" pitchFamily="-72" charset="-128"/>
        <a:cs typeface="ＭＳ Ｐゴシック" pitchFamily="-72" charset="-128"/>
      </a:defRPr>
    </a:lvl1pPr>
    <a:lvl2pPr marL="457200" algn="l" rtl="0" fontAlgn="base">
      <a:spcBef>
        <a:spcPct val="30000"/>
      </a:spcBef>
      <a:spcAft>
        <a:spcPct val="0"/>
      </a:spcAft>
      <a:defRPr sz="1200" kern="1200">
        <a:solidFill>
          <a:schemeClr val="tx1"/>
        </a:solidFill>
        <a:latin typeface="+mn-lt"/>
        <a:ea typeface="ＭＳ Ｐゴシック" pitchFamily="-72" charset="-128"/>
        <a:cs typeface="+mn-cs"/>
      </a:defRPr>
    </a:lvl2pPr>
    <a:lvl3pPr marL="914400" algn="l" rtl="0" fontAlgn="base">
      <a:spcBef>
        <a:spcPct val="30000"/>
      </a:spcBef>
      <a:spcAft>
        <a:spcPct val="0"/>
      </a:spcAft>
      <a:defRPr sz="1200" kern="1200">
        <a:solidFill>
          <a:schemeClr val="tx1"/>
        </a:solidFill>
        <a:latin typeface="+mn-lt"/>
        <a:ea typeface="ＭＳ Ｐゴシック" pitchFamily="-72" charset="-128"/>
        <a:cs typeface="+mn-cs"/>
      </a:defRPr>
    </a:lvl3pPr>
    <a:lvl4pPr marL="1371600" algn="l" rtl="0" fontAlgn="base">
      <a:spcBef>
        <a:spcPct val="30000"/>
      </a:spcBef>
      <a:spcAft>
        <a:spcPct val="0"/>
      </a:spcAft>
      <a:defRPr sz="1200" kern="1200">
        <a:solidFill>
          <a:schemeClr val="tx1"/>
        </a:solidFill>
        <a:latin typeface="+mn-lt"/>
        <a:ea typeface="ＭＳ Ｐゴシック" pitchFamily="-72" charset="-128"/>
        <a:cs typeface="+mn-cs"/>
      </a:defRPr>
    </a:lvl4pPr>
    <a:lvl5pPr marL="1828800" algn="l" rtl="0" fontAlgn="base">
      <a:spcBef>
        <a:spcPct val="30000"/>
      </a:spcBef>
      <a:spcAft>
        <a:spcPct val="0"/>
      </a:spcAft>
      <a:defRPr sz="1200" kern="1200">
        <a:solidFill>
          <a:schemeClr val="tx1"/>
        </a:solidFill>
        <a:latin typeface="+mn-lt"/>
        <a:ea typeface="ＭＳ Ｐゴシック" pitchFamily="-72"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p:cNvSpPr>
          <p:nvPr>
            <p:ph type="sldImg"/>
          </p:nvPr>
        </p:nvSpPr>
        <p:spPr bwMode="auto">
          <a:xfrm>
            <a:off x="381000" y="685800"/>
            <a:ext cx="6096000" cy="3429000"/>
          </a:xfrm>
          <a:noFill/>
          <a:ln>
            <a:solidFill>
              <a:srgbClr val="000000"/>
            </a:solidFill>
            <a:miter lim="800000"/>
            <a:headEnd/>
            <a:tailEnd/>
          </a:ln>
        </p:spPr>
      </p:sp>
      <p:sp>
        <p:nvSpPr>
          <p:cNvPr id="16386"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a:p>
        </p:txBody>
      </p:sp>
      <p:sp>
        <p:nvSpPr>
          <p:cNvPr id="16387"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46988B0C-D0FA-4593-BF38-A7BA3E9A5D69}" type="slidenum">
              <a:rPr lang="en-US">
                <a:ea typeface="ＭＳ Ｐゴシック" pitchFamily="-72" charset="-128"/>
                <a:cs typeface="ＭＳ Ｐゴシック" pitchFamily="-72" charset="-128"/>
              </a:rPr>
              <a:pPr fontAlgn="base">
                <a:spcBef>
                  <a:spcPct val="0"/>
                </a:spcBef>
                <a:spcAft>
                  <a:spcPct val="0"/>
                </a:spcAft>
              </a:pPr>
              <a:t>1</a:t>
            </a:fld>
            <a:endParaRPr lang="en-US">
              <a:ea typeface="ＭＳ Ｐゴシック" pitchFamily="-72" charset="-128"/>
              <a:cs typeface="ＭＳ Ｐゴシック" pitchFamily="-72" charset="-128"/>
            </a:endParaRPr>
          </a:p>
        </p:txBody>
      </p:sp>
    </p:spTree>
    <p:extLst>
      <p:ext uri="{BB962C8B-B14F-4D97-AF65-F5344CB8AC3E}">
        <p14:creationId xmlns:p14="http://schemas.microsoft.com/office/powerpoint/2010/main" val="20599092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This slide will include screenshots of all different open windows like the services MMC, installed updates PowerShell console, event log window, </a:t>
            </a:r>
            <a:r>
              <a:rPr lang="en-US" sz="1200" b="0" i="0" kern="1200" dirty="0" err="1" smtClean="0">
                <a:solidFill>
                  <a:schemeClr val="tx1"/>
                </a:solidFill>
                <a:effectLst/>
                <a:latin typeface="+mn-lt"/>
                <a:ea typeface="+mn-ea"/>
                <a:cs typeface="+mn-cs"/>
              </a:rPr>
              <a:t>etc</a:t>
            </a:r>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44B604F7-280D-4AAD-BA43-B0445249BFAF}" type="slidenum">
              <a:rPr lang="en-US" smtClean="0"/>
              <a:t>2</a:t>
            </a:fld>
            <a:endParaRPr lang="en-US"/>
          </a:p>
        </p:txBody>
      </p:sp>
    </p:spTree>
    <p:extLst>
      <p:ext uri="{BB962C8B-B14F-4D97-AF65-F5344CB8AC3E}">
        <p14:creationId xmlns:p14="http://schemas.microsoft.com/office/powerpoint/2010/main" val="32346091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going to be a slide that introduces a skit I'll be putting on. I will be bringing up someone from the audience and they will be posing as a helpdesk employee.</a:t>
            </a:r>
          </a:p>
          <a:p>
            <a:endParaRPr lang="en-US" dirty="0" smtClean="0"/>
          </a:p>
          <a:p>
            <a:r>
              <a:rPr lang="en-US" dirty="0" smtClean="0"/>
              <a:t>It would be nice if you could do something that shows a system </a:t>
            </a:r>
            <a:r>
              <a:rPr lang="en-US" dirty="0" err="1" smtClean="0"/>
              <a:t>adminstrator</a:t>
            </a:r>
            <a:r>
              <a:rPr lang="en-US" dirty="0" smtClean="0"/>
              <a:t> talking to a helpdesk employee.</a:t>
            </a:r>
          </a:p>
          <a:p>
            <a:endParaRPr lang="en-US" dirty="0"/>
          </a:p>
        </p:txBody>
      </p:sp>
      <p:sp>
        <p:nvSpPr>
          <p:cNvPr id="4" name="Slide Number Placeholder 3"/>
          <p:cNvSpPr>
            <a:spLocks noGrp="1"/>
          </p:cNvSpPr>
          <p:nvPr>
            <p:ph type="sldNum" sz="quarter" idx="10"/>
          </p:nvPr>
        </p:nvSpPr>
        <p:spPr/>
        <p:txBody>
          <a:bodyPr/>
          <a:lstStyle/>
          <a:p>
            <a:fld id="{44B604F7-280D-4AAD-BA43-B0445249BFAF}" type="slidenum">
              <a:rPr lang="en-US" smtClean="0"/>
              <a:t>3</a:t>
            </a:fld>
            <a:endParaRPr lang="en-US"/>
          </a:p>
        </p:txBody>
      </p:sp>
    </p:spTree>
    <p:extLst>
      <p:ext uri="{BB962C8B-B14F-4D97-AF65-F5344CB8AC3E}">
        <p14:creationId xmlns:p14="http://schemas.microsoft.com/office/powerpoint/2010/main" val="262972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would be neat if you could find an image or do something that shows someone handing someone else some kind of tool that makes no sense for what the other person is doing. Something like handing a power drill to someone building a ramshackle hut. </a:t>
            </a:r>
          </a:p>
          <a:p>
            <a:endParaRPr lang="en-US" dirty="0" smtClean="0"/>
          </a:p>
          <a:p>
            <a:r>
              <a:rPr lang="en-US" dirty="0" smtClean="0"/>
              <a:t>Some kind of dichotomy that would be humorous.</a:t>
            </a:r>
          </a:p>
          <a:p>
            <a:endParaRPr lang="en-US" dirty="0"/>
          </a:p>
        </p:txBody>
      </p:sp>
      <p:sp>
        <p:nvSpPr>
          <p:cNvPr id="4" name="Slide Number Placeholder 3"/>
          <p:cNvSpPr>
            <a:spLocks noGrp="1"/>
          </p:cNvSpPr>
          <p:nvPr>
            <p:ph type="sldNum" sz="quarter" idx="10"/>
          </p:nvPr>
        </p:nvSpPr>
        <p:spPr/>
        <p:txBody>
          <a:bodyPr/>
          <a:lstStyle/>
          <a:p>
            <a:fld id="{44B604F7-280D-4AAD-BA43-B0445249BFAF}" type="slidenum">
              <a:rPr lang="en-US" smtClean="0"/>
              <a:t>5</a:t>
            </a:fld>
            <a:endParaRPr lang="en-US"/>
          </a:p>
        </p:txBody>
      </p:sp>
    </p:spTree>
    <p:extLst>
      <p:ext uri="{BB962C8B-B14F-4D97-AF65-F5344CB8AC3E}">
        <p14:creationId xmlns:p14="http://schemas.microsoft.com/office/powerpoint/2010/main" val="32325616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will be a slide introducing the upcoming demo. I'd like all demo intro slides to have the same kind of scheme.</a:t>
            </a:r>
          </a:p>
          <a:p>
            <a:endParaRPr lang="en-US" dirty="0"/>
          </a:p>
        </p:txBody>
      </p:sp>
      <p:sp>
        <p:nvSpPr>
          <p:cNvPr id="4" name="Slide Number Placeholder 3"/>
          <p:cNvSpPr>
            <a:spLocks noGrp="1"/>
          </p:cNvSpPr>
          <p:nvPr>
            <p:ph type="sldNum" sz="quarter" idx="10"/>
          </p:nvPr>
        </p:nvSpPr>
        <p:spPr/>
        <p:txBody>
          <a:bodyPr/>
          <a:lstStyle/>
          <a:p>
            <a:fld id="{44B604F7-280D-4AAD-BA43-B0445249BFAF}" type="slidenum">
              <a:rPr lang="en-US" smtClean="0"/>
              <a:t>6</a:t>
            </a:fld>
            <a:endParaRPr lang="en-US"/>
          </a:p>
        </p:txBody>
      </p:sp>
    </p:spTree>
    <p:extLst>
      <p:ext uri="{BB962C8B-B14F-4D97-AF65-F5344CB8AC3E}">
        <p14:creationId xmlns:p14="http://schemas.microsoft.com/office/powerpoint/2010/main" val="26852304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about coding a script with no intention of ever making it into a GUI.</a:t>
            </a:r>
            <a:endParaRPr lang="en-US" dirty="0"/>
          </a:p>
        </p:txBody>
      </p:sp>
      <p:sp>
        <p:nvSpPr>
          <p:cNvPr id="4" name="Slide Number Placeholder 3"/>
          <p:cNvSpPr>
            <a:spLocks noGrp="1"/>
          </p:cNvSpPr>
          <p:nvPr>
            <p:ph type="sldNum" sz="quarter" idx="10"/>
          </p:nvPr>
        </p:nvSpPr>
        <p:spPr/>
        <p:txBody>
          <a:bodyPr/>
          <a:lstStyle/>
          <a:p>
            <a:fld id="{44B604F7-280D-4AAD-BA43-B0445249BFAF}" type="slidenum">
              <a:rPr lang="en-US" smtClean="0"/>
              <a:t>8</a:t>
            </a:fld>
            <a:endParaRPr lang="en-US"/>
          </a:p>
        </p:txBody>
      </p:sp>
    </p:spTree>
    <p:extLst>
      <p:ext uri="{BB962C8B-B14F-4D97-AF65-F5344CB8AC3E}">
        <p14:creationId xmlns:p14="http://schemas.microsoft.com/office/powerpoint/2010/main" val="4643924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should include the </a:t>
            </a:r>
            <a:r>
              <a:rPr lang="en-US" dirty="0" err="1" smtClean="0"/>
              <a:t>Pluralsight</a:t>
            </a:r>
            <a:r>
              <a:rPr lang="en-US" dirty="0" smtClean="0"/>
              <a:t> logo.</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44B604F7-280D-4AAD-BA43-B0445249BFAF}" type="slidenum">
              <a:rPr lang="en-US" smtClean="0"/>
              <a:t>11</a:t>
            </a:fld>
            <a:endParaRPr lang="en-US"/>
          </a:p>
        </p:txBody>
      </p:sp>
    </p:spTree>
    <p:extLst>
      <p:ext uri="{BB962C8B-B14F-4D97-AF65-F5344CB8AC3E}">
        <p14:creationId xmlns:p14="http://schemas.microsoft.com/office/powerpoint/2010/main" val="13317492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Bullet:</a:t>
            </a:r>
            <a:r>
              <a:rPr lang="en-US" baseline="0" dirty="0" smtClean="0"/>
              <a:t> </a:t>
            </a:r>
            <a:r>
              <a:rPr lang="en-US" dirty="0" smtClean="0"/>
              <a:t>This is about helping others by contributing your services and building tools that others can use.</a:t>
            </a:r>
          </a:p>
          <a:p>
            <a:endParaRPr lang="en-US" dirty="0" smtClean="0"/>
          </a:p>
          <a:p>
            <a:r>
              <a:rPr lang="en-US" dirty="0" smtClean="0"/>
              <a:t>Second Bullet:</a:t>
            </a:r>
            <a:r>
              <a:rPr lang="en-US" baseline="0" dirty="0" smtClean="0"/>
              <a:t> Some people inherently think GUIs are for sissies. This is to show them that not everyone is a scripting, command line junkie. </a:t>
            </a:r>
          </a:p>
          <a:p>
            <a:endParaRPr lang="en-US" baseline="0" dirty="0" smtClean="0"/>
          </a:p>
          <a:p>
            <a:r>
              <a:rPr lang="en-US" baseline="0" dirty="0" smtClean="0"/>
              <a:t>To some people, that's not their job and they don't care.</a:t>
            </a:r>
          </a:p>
          <a:p>
            <a:endParaRPr lang="en-US" baseline="0" dirty="0" smtClean="0"/>
          </a:p>
          <a:p>
            <a:r>
              <a:rPr lang="en-US" baseline="0" dirty="0" smtClean="0"/>
              <a:t>Third Bullet: </a:t>
            </a:r>
          </a:p>
          <a:p>
            <a:r>
              <a:rPr lang="en-US" dirty="0" smtClean="0"/>
              <a:t>System </a:t>
            </a:r>
            <a:r>
              <a:rPr lang="en-US" dirty="0" err="1" smtClean="0"/>
              <a:t>admnistrators</a:t>
            </a:r>
            <a:r>
              <a:rPr lang="en-US" dirty="0" smtClean="0"/>
              <a:t> typically like doing their own thing.  This is supposed to be humorous to make sysadmins actually get out of their cube and talk to other people to get their feedback and help them</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44B604F7-280D-4AAD-BA43-B0445249BFAF}" type="slidenum">
              <a:rPr lang="en-US" smtClean="0"/>
              <a:t>12</a:t>
            </a:fld>
            <a:endParaRPr lang="en-US"/>
          </a:p>
        </p:txBody>
      </p:sp>
    </p:spTree>
    <p:extLst>
      <p:ext uri="{BB962C8B-B14F-4D97-AF65-F5344CB8AC3E}">
        <p14:creationId xmlns:p14="http://schemas.microsoft.com/office/powerpoint/2010/main" val="31434899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Visual Studio Live! Redmond 2014">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1"/>
            <a:ext cx="7772400" cy="1102519"/>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7F63CDA3-A2DE-473C-A81C-F73D2A1BFF69}" type="datetimeFigureOut">
              <a:rPr lang="en-US"/>
              <a:pPr>
                <a:defRPr/>
              </a:pPr>
              <a:t>1/23/16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B2ACF2FE-3FA7-4ABC-8D10-AB106564C9F6}" type="datetimeFigureOut">
              <a:rPr lang="en-US"/>
              <a:pPr>
                <a:defRPr/>
              </a:pPr>
              <a:t>1/23/16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4782"/>
            <a:ext cx="2057400" cy="329088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54782"/>
            <a:ext cx="6019800" cy="329088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7AD803F9-FDAA-4AD8-AB1F-AC9EA3FA17D9}" type="datetimeFigureOut">
              <a:rPr lang="en-US"/>
              <a:pPr>
                <a:defRPr/>
              </a:pPr>
              <a:t>1/23/16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Visual Studio Live! Washington, D.C.">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03173A4F-54E2-42AD-AEE7-525DC08E7D5E}" type="datetimeFigureOut">
              <a:rPr lang="en-US"/>
              <a:pPr>
                <a:defRPr/>
              </a:pPr>
              <a:t>1/23/16</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7"/>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6014562E-E191-4140-8CA7-D81566904FD6}" type="datetimeFigureOut">
              <a:rPr lang="en-US"/>
              <a:pPr>
                <a:defRPr/>
              </a:pPr>
              <a:t>1/23/16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900114"/>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900114"/>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12886AD8-D031-4E57-A880-97BEE7625BF5}" type="datetimeFigureOut">
              <a:rPr lang="en-US"/>
              <a:pPr>
                <a:defRPr/>
              </a:pPr>
              <a:t>1/23/16</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80"/>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30"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30"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1F146D33-8E80-4809-BCCA-EEFDCA7877C6}" type="datetimeFigureOut">
              <a:rPr lang="en-US"/>
              <a:pPr>
                <a:defRPr/>
              </a:pPr>
              <a:t>1/23/16</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3475E31E-3DDB-4319-BC51-F5022B7F3C8D}" type="datetimeFigureOut">
              <a:rPr lang="en-US"/>
              <a:pPr>
                <a:defRPr/>
              </a:pPr>
              <a:t>1/23/16</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176638B8-B788-4682-A596-85CF4ED65A7B}" type="datetimeFigureOut">
              <a:rPr lang="en-US"/>
              <a:pPr>
                <a:defRPr/>
              </a:pPr>
              <a:t>1/23/16</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5" y="204789"/>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9"/>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5" y="1076328"/>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5A9C0D6F-86BC-4F0A-A9FD-A71A70874F57}" type="datetimeFigureOut">
              <a:rPr lang="en-US"/>
              <a:pPr>
                <a:defRPr/>
              </a:pPr>
              <a:t>1/23/16</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5"/>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9A62623F-4765-4759-9A73-D8655DC8D973}" type="datetimeFigureOut">
              <a:rPr lang="en-US"/>
              <a:pPr>
                <a:defRPr/>
              </a:pPr>
              <a:t>1/23/16</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05979"/>
            <a:ext cx="8229600" cy="8572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7" name="Text Placeholder 2"/>
          <p:cNvSpPr>
            <a:spLocks noGrp="1"/>
          </p:cNvSpPr>
          <p:nvPr>
            <p:ph type="body" idx="1"/>
          </p:nvPr>
        </p:nvSpPr>
        <p:spPr bwMode="auto">
          <a:xfrm>
            <a:off x="457200" y="1200151"/>
            <a:ext cx="8229600" cy="339447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ea typeface="+mn-ea"/>
                <a:cs typeface="+mn-cs"/>
              </a:defRPr>
            </a:lvl1pPr>
          </a:lstStyle>
          <a:p>
            <a:pPr>
              <a:defRPr/>
            </a:pPr>
            <a:fld id="{AADEF755-0B60-4A3E-9C6A-4CADF1C89A5E}" type="datetimeFigureOut">
              <a:rPr lang="en-US"/>
              <a:pPr>
                <a:defRPr/>
              </a:pPr>
              <a:t>1/23/16</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cs typeface="+mn-cs"/>
              </a:defRPr>
            </a:lvl1pPr>
          </a:lstStyle>
          <a:p>
            <a:pPr>
              <a:defRPr/>
            </a:pPr>
            <a:endParaRPr lang="en-US"/>
          </a:p>
        </p:txBody>
      </p:sp>
    </p:spTree>
  </p:cSld>
  <p:clrMap bg1="lt1" tx1="dk1" bg2="lt2" tx2="dk2" accent1="accent1" accent2="accent2" accent3="accent3" accent4="accent4" accent5="accent5" accent6="accent6" hlink="hlink" folHlink="folHlink"/>
  <p:sldLayoutIdLst>
    <p:sldLayoutId id="2147483660" r:id="rId1"/>
    <p:sldLayoutId id="2147483659" r:id="rId2"/>
    <p:sldLayoutId id="2147483658" r:id="rId3"/>
    <p:sldLayoutId id="2147483657" r:id="rId4"/>
    <p:sldLayoutId id="2147483656" r:id="rId5"/>
    <p:sldLayoutId id="2147483655" r:id="rId6"/>
    <p:sldLayoutId id="2147483654" r:id="rId7"/>
    <p:sldLayoutId id="2147483653" r:id="rId8"/>
    <p:sldLayoutId id="2147483652" r:id="rId9"/>
    <p:sldLayoutId id="2147483651" r:id="rId10"/>
    <p:sldLayoutId id="2147483650" r:id="rId11"/>
  </p:sldLayoutIdLst>
  <p:txStyles>
    <p:titleStyle>
      <a:lvl1pPr algn="l" rtl="0" fontAlgn="base">
        <a:spcBef>
          <a:spcPct val="0"/>
        </a:spcBef>
        <a:spcAft>
          <a:spcPct val="0"/>
        </a:spcAft>
        <a:defRPr sz="4400" kern="1200">
          <a:solidFill>
            <a:srgbClr val="F15B26"/>
          </a:solidFill>
          <a:latin typeface="Arial Bold" pitchFamily="-72" charset="0"/>
          <a:ea typeface="ＭＳ Ｐゴシック" pitchFamily="-72" charset="-128"/>
          <a:cs typeface="ＭＳ Ｐゴシック" pitchFamily="-72" charset="-128"/>
        </a:defRPr>
      </a:lvl1pPr>
      <a:lvl2pPr algn="l" rtl="0" fontAlgn="base">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2pPr>
      <a:lvl3pPr algn="l" rtl="0" fontAlgn="base">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3pPr>
      <a:lvl4pPr algn="l" rtl="0" fontAlgn="base">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4pPr>
      <a:lvl5pPr algn="l" rtl="0" fontAlgn="base">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5pPr>
      <a:lvl6pPr marL="457200" algn="l" rtl="0" fontAlgn="base">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6pPr>
      <a:lvl7pPr marL="914400" algn="l" rtl="0" fontAlgn="base">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7pPr>
      <a:lvl8pPr marL="1371600" algn="l" rtl="0" fontAlgn="base">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8pPr>
      <a:lvl9pPr marL="1828800" algn="l" rtl="0" fontAlgn="base">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9pPr>
    </p:titleStyle>
    <p:bodyStyle>
      <a:lvl1pPr marL="342900" indent="-342900" algn="l" rtl="0" fontAlgn="base">
        <a:spcBef>
          <a:spcPct val="20000"/>
        </a:spcBef>
        <a:spcAft>
          <a:spcPct val="0"/>
        </a:spcAft>
        <a:buClr>
          <a:schemeClr val="accent1"/>
        </a:buClr>
        <a:buFont typeface="Arial" pitchFamily="-72" charset="0"/>
        <a:buChar char="•"/>
        <a:defRPr sz="3200" kern="1200">
          <a:solidFill>
            <a:schemeClr val="tx1"/>
          </a:solidFill>
          <a:latin typeface="Arial" pitchFamily="-72" charset="0"/>
          <a:ea typeface="ＭＳ Ｐゴシック" pitchFamily="-72" charset="-128"/>
          <a:cs typeface="ＭＳ Ｐゴシック" pitchFamily="-72" charset="-128"/>
        </a:defRPr>
      </a:lvl1pPr>
      <a:lvl2pPr marL="742950" indent="-285750" algn="l" rtl="0" fontAlgn="base">
        <a:spcBef>
          <a:spcPct val="20000"/>
        </a:spcBef>
        <a:spcAft>
          <a:spcPct val="0"/>
        </a:spcAft>
        <a:buClr>
          <a:schemeClr val="tx2"/>
        </a:buClr>
        <a:buFont typeface="Arial" pitchFamily="-72" charset="0"/>
        <a:buChar char="–"/>
        <a:defRPr sz="2800" kern="1200">
          <a:solidFill>
            <a:schemeClr val="tx1"/>
          </a:solidFill>
          <a:latin typeface="Arial" pitchFamily="-72" charset="0"/>
          <a:ea typeface="ＭＳ Ｐゴシック" pitchFamily="-72" charset="-128"/>
          <a:cs typeface="+mn-cs"/>
        </a:defRPr>
      </a:lvl2pPr>
      <a:lvl3pPr marL="1143000" indent="-228600" algn="l" rtl="0" fontAlgn="base">
        <a:spcBef>
          <a:spcPct val="20000"/>
        </a:spcBef>
        <a:spcAft>
          <a:spcPct val="0"/>
        </a:spcAft>
        <a:buClr>
          <a:schemeClr val="bg2"/>
        </a:buClr>
        <a:buFont typeface="Arial" pitchFamily="-72" charset="0"/>
        <a:buChar char="•"/>
        <a:defRPr sz="2400" kern="1200">
          <a:solidFill>
            <a:schemeClr val="tx1"/>
          </a:solidFill>
          <a:latin typeface="Arial" pitchFamily="-72" charset="0"/>
          <a:ea typeface="ＭＳ Ｐゴシック" pitchFamily="-72" charset="-128"/>
          <a:cs typeface="+mn-cs"/>
        </a:defRPr>
      </a:lvl3pPr>
      <a:lvl4pPr marL="1600200" indent="-228600" algn="l" rtl="0" fontAlgn="base">
        <a:spcBef>
          <a:spcPct val="20000"/>
        </a:spcBef>
        <a:spcAft>
          <a:spcPct val="0"/>
        </a:spcAft>
        <a:buClr>
          <a:schemeClr val="accent1"/>
        </a:buClr>
        <a:buFont typeface="Arial" pitchFamily="-72" charset="0"/>
        <a:buChar char="–"/>
        <a:defRPr sz="2000" kern="1200">
          <a:solidFill>
            <a:schemeClr val="tx1"/>
          </a:solidFill>
          <a:latin typeface="Arial" pitchFamily="-72" charset="0"/>
          <a:ea typeface="ＭＳ Ｐゴシック" pitchFamily="-72" charset="-128"/>
          <a:cs typeface="+mn-cs"/>
        </a:defRPr>
      </a:lvl4pPr>
      <a:lvl5pPr marL="2057400" indent="-228600" algn="l" rtl="0" fontAlgn="base">
        <a:spcBef>
          <a:spcPct val="20000"/>
        </a:spcBef>
        <a:spcAft>
          <a:spcPct val="0"/>
        </a:spcAft>
        <a:buClr>
          <a:schemeClr val="tx2"/>
        </a:buClr>
        <a:buFont typeface="Arial" pitchFamily="-72" charset="0"/>
        <a:buChar char="»"/>
        <a:defRPr sz="2000" kern="1200">
          <a:solidFill>
            <a:schemeClr val="tx1"/>
          </a:solidFill>
          <a:latin typeface="Arial" pitchFamily="-72" charset="0"/>
          <a:ea typeface="ＭＳ Ｐゴシック" pitchFamily="-72" charset="-128"/>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comments" Target="../comments/comment1.xml"/><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comments" Target="../comments/comment7.xml"/><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image" Target="../media/image29.png"/><Relationship Id="rId5" Type="http://schemas.openxmlformats.org/officeDocument/2006/relationships/image" Target="../media/image30.png"/><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omments" Target="../comments/commen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comments" Target="../comments/commen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comments" Target="../comments/comment3.xml"/><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 Id="rId9" Type="http://schemas.openxmlformats.org/officeDocument/2006/relationships/image" Target="../media/image11.png"/><Relationship Id="rId10" Type="http://schemas.openxmlformats.org/officeDocument/2006/relationships/image" Target="../media/image12.png"/><Relationship Id="rId11" Type="http://schemas.openxmlformats.org/officeDocument/2006/relationships/image" Target="../media/image13.png"/><Relationship Id="rId1" Type="http://schemas.openxmlformats.org/officeDocument/2006/relationships/slideLayout" Target="../slideLayouts/slideLayout6.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4.jpeg"/><Relationship Id="rId4" Type="http://schemas.openxmlformats.org/officeDocument/2006/relationships/image" Target="../media/image15.jpg"/><Relationship Id="rId5" Type="http://schemas.openxmlformats.org/officeDocument/2006/relationships/image" Target="../media/image16.jpeg"/><Relationship Id="rId6" Type="http://schemas.openxmlformats.org/officeDocument/2006/relationships/image" Target="../media/image17.png"/><Relationship Id="rId7" Type="http://schemas.openxmlformats.org/officeDocument/2006/relationships/image" Target="../media/image18.png"/><Relationship Id="rId8" Type="http://schemas.openxmlformats.org/officeDocument/2006/relationships/image" Target="../media/image19.png"/><Relationship Id="rId9" Type="http://schemas.openxmlformats.org/officeDocument/2006/relationships/image" Target="../media/image20.png"/><Relationship Id="rId10" Type="http://schemas.openxmlformats.org/officeDocument/2006/relationships/comments" Target="../comments/comment4.xml"/><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21.jpeg"/><Relationship Id="rId4" Type="http://schemas.openxmlformats.org/officeDocument/2006/relationships/image" Target="../media/image22.jpeg"/><Relationship Id="rId5" Type="http://schemas.openxmlformats.org/officeDocument/2006/relationships/comments" Target="../comments/comment5.xml"/><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3.png"/><Relationship Id="rId3" Type="http://schemas.openxmlformats.org/officeDocument/2006/relationships/image" Target="../media/image2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5.png"/></Relationships>
</file>

<file path=ppt/slides/_rels/slide9.xml.rels><?xml version="1.0" encoding="UTF-8" standalone="yes"?>
<Relationships xmlns="http://schemas.openxmlformats.org/package/2006/relationships"><Relationship Id="rId3" Type="http://schemas.openxmlformats.org/officeDocument/2006/relationships/image" Target="../media/image22.jpeg"/><Relationship Id="rId4" Type="http://schemas.openxmlformats.org/officeDocument/2006/relationships/comments" Target="../comments/comment6.xml"/><Relationship Id="rId1" Type="http://schemas.openxmlformats.org/officeDocument/2006/relationships/slideLayout" Target="../slideLayouts/slideLayout6.xml"/><Relationship Id="rId2" Type="http://schemas.openxmlformats.org/officeDocument/2006/relationships/image" Target="../media/image21.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Rectangle 3"/>
          <p:cNvSpPr txBox="1">
            <a:spLocks noChangeArrowheads="1"/>
          </p:cNvSpPr>
          <p:nvPr/>
        </p:nvSpPr>
        <p:spPr bwMode="auto">
          <a:xfrm>
            <a:off x="1681360" y="1615058"/>
            <a:ext cx="7313613" cy="1028700"/>
          </a:xfrm>
          <a:prstGeom prst="rect">
            <a:avLst/>
          </a:prstGeom>
          <a:noFill/>
          <a:ln>
            <a:noFill/>
          </a:ln>
          <a:effectLst/>
          <a:extLst/>
        </p:spPr>
        <p:txBody>
          <a:bodyPr lIns="90379" tIns="44448" rIns="90379" bIns="44448" anchor="b">
            <a:prstTxWarp prst="textNoShape">
              <a:avLst/>
            </a:prstTxWarp>
          </a:bodyPr>
          <a:lstStyle/>
          <a:p>
            <a:pPr algn="ctr" defTabSz="896938" eaLnBrk="0" hangingPunct="0"/>
            <a:r>
              <a:rPr lang="en-US" sz="4000" b="1" dirty="0">
                <a:solidFill>
                  <a:schemeClr val="bg1"/>
                </a:solidFill>
                <a:latin typeface="Arial Bold" pitchFamily="-72" charset="0"/>
              </a:rPr>
              <a:t>No User Necessary: Creating </a:t>
            </a:r>
            <a:r>
              <a:rPr lang="en-US" sz="4000" b="1" dirty="0" smtClean="0">
                <a:solidFill>
                  <a:schemeClr val="bg1"/>
                </a:solidFill>
                <a:latin typeface="Arial Bold" pitchFamily="-72" charset="0"/>
              </a:rPr>
              <a:t>a Client </a:t>
            </a:r>
            <a:r>
              <a:rPr lang="en-US" sz="4000" b="1" dirty="0">
                <a:solidFill>
                  <a:schemeClr val="bg1"/>
                </a:solidFill>
                <a:latin typeface="Arial Bold" pitchFamily="-72" charset="0"/>
              </a:rPr>
              <a:t>Troubleshooting Tool</a:t>
            </a:r>
          </a:p>
        </p:txBody>
      </p:sp>
      <p:sp>
        <p:nvSpPr>
          <p:cNvPr id="6" name="Rectangle 5"/>
          <p:cNvSpPr>
            <a:spLocks noChangeArrowheads="1"/>
          </p:cNvSpPr>
          <p:nvPr/>
        </p:nvSpPr>
        <p:spPr bwMode="auto">
          <a:xfrm>
            <a:off x="4616648" y="2643758"/>
            <a:ext cx="3987800" cy="1002506"/>
          </a:xfrm>
          <a:prstGeom prst="rect">
            <a:avLst/>
          </a:prstGeom>
          <a:noFill/>
          <a:ln>
            <a:noFill/>
          </a:ln>
          <a:effectLst/>
          <a:extLst/>
        </p:spPr>
        <p:txBody>
          <a:bodyPr lIns="85923" tIns="42962" rIns="85923" bIns="42962">
            <a:prstTxWarp prst="textNoShape">
              <a:avLst/>
            </a:prstTxWarp>
          </a:bodyPr>
          <a:lstStyle/>
          <a:p>
            <a:pPr algn="r"/>
            <a:r>
              <a:rPr lang="en-US" sz="2800" b="1" dirty="0" smtClean="0">
                <a:solidFill>
                  <a:srgbClr val="F15B26"/>
                </a:solidFill>
              </a:rPr>
              <a:t>Adam Bertram</a:t>
            </a:r>
            <a:endParaRPr lang="en-US" sz="2800" b="1" dirty="0">
              <a:solidFill>
                <a:srgbClr val="F15B26"/>
              </a:solidFill>
            </a:endParaRPr>
          </a:p>
          <a:p>
            <a:pPr algn="r"/>
            <a:r>
              <a:rPr lang="en-US" sz="2400" b="1" dirty="0" smtClean="0">
                <a:solidFill>
                  <a:schemeClr val="bg1"/>
                </a:solidFill>
              </a:rPr>
              <a:t>Microsoft Cloud/Datacenter Management MVP</a:t>
            </a:r>
            <a:r>
              <a:rPr lang="en-US" sz="2400" b="1" dirty="0" smtClean="0">
                <a:solidFill>
                  <a:schemeClr val="bg1"/>
                </a:solidFill>
              </a:rPr>
              <a:t>, </a:t>
            </a:r>
            <a:endParaRPr lang="en-US" sz="2400" b="1" dirty="0">
              <a:solidFill>
                <a:schemeClr val="bg1"/>
              </a:solidFill>
            </a:endParaRPr>
          </a:p>
          <a:p>
            <a:pPr algn="r"/>
            <a:r>
              <a:rPr lang="en-US" sz="2400" b="1" dirty="0" smtClean="0">
                <a:solidFill>
                  <a:schemeClr val="bg1"/>
                </a:solidFill>
              </a:rPr>
              <a:t>Adam the Automator, LLC</a:t>
            </a:r>
            <a:endParaRPr lang="en-US" sz="2400" b="1" dirty="0">
              <a:solidFill>
                <a:schemeClr val="bg1"/>
              </a:solidFill>
            </a:endParaRPr>
          </a:p>
          <a:p>
            <a:endParaRPr lang="en-US" b="1" dirty="0">
              <a:solidFill>
                <a:srgbClr val="FFCC00"/>
              </a:solidFill>
            </a:endParaRPr>
          </a:p>
          <a:p>
            <a:endParaRPr lang="en-US" sz="1400" dirty="0">
              <a:latin typeface="Times New Roman" pitchFamily="-72" charset="0"/>
            </a:endParaRPr>
          </a:p>
        </p:txBody>
      </p:sp>
      <p:sp>
        <p:nvSpPr>
          <p:cNvPr id="7" name="Text Box 7"/>
          <p:cNvSpPr txBox="1">
            <a:spLocks noChangeArrowheads="1"/>
          </p:cNvSpPr>
          <p:nvPr/>
        </p:nvSpPr>
        <p:spPr bwMode="auto">
          <a:xfrm>
            <a:off x="251520" y="3646264"/>
            <a:ext cx="4365128" cy="1015663"/>
          </a:xfrm>
          <a:prstGeom prst="rect">
            <a:avLst/>
          </a:prstGeom>
          <a:noFill/>
          <a:ln w="9525">
            <a:noFill/>
            <a:miter lim="800000"/>
            <a:headEnd/>
            <a:tailEnd/>
          </a:ln>
        </p:spPr>
        <p:txBody>
          <a:bodyPr wrap="square">
            <a:prstTxWarp prst="textNoShape">
              <a:avLst/>
            </a:prstTxWarp>
            <a:spAutoFit/>
          </a:bodyPr>
          <a:lstStyle/>
          <a:p>
            <a:r>
              <a:rPr lang="en-US" sz="2000" b="1" i="1" dirty="0">
                <a:solidFill>
                  <a:schemeClr val="bg1"/>
                </a:solidFill>
                <a:ea typeface="Arial" pitchFamily="-72" charset="0"/>
                <a:cs typeface="Arial" pitchFamily="-72" charset="0"/>
              </a:rPr>
              <a:t>Based on the upcoming Pluralsight </a:t>
            </a:r>
            <a:r>
              <a:rPr lang="en-US" sz="2000" b="1" i="1" dirty="0" smtClean="0">
                <a:solidFill>
                  <a:schemeClr val="bg1"/>
                </a:solidFill>
                <a:ea typeface="Arial" pitchFamily="-72" charset="0"/>
                <a:cs typeface="Arial" pitchFamily="-72" charset="0"/>
              </a:rPr>
              <a:t>Course </a:t>
            </a:r>
            <a:r>
              <a:rPr lang="en-US" sz="2000" i="1" dirty="0">
                <a:solidFill>
                  <a:schemeClr val="bg1"/>
                </a:solidFill>
                <a:ea typeface="Arial" pitchFamily="-72" charset="0"/>
                <a:cs typeface="Arial" pitchFamily="-72" charset="0"/>
              </a:rPr>
              <a:t>Building a Client Troubleshooting Tool</a:t>
            </a:r>
            <a:endParaRPr lang="en-US" sz="1600" i="1" dirty="0">
              <a:solidFill>
                <a:schemeClr val="bg1"/>
              </a:solidFill>
              <a:ea typeface="Arial" pitchFamily="-72" charset="0"/>
              <a:cs typeface="Arial" pitchFamily="-72" charset="0"/>
            </a:endParaRPr>
          </a:p>
        </p:txBody>
      </p:sp>
    </p:spTree>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50" dirty="0"/>
              <a:t>GUIs Serve Different </a:t>
            </a:r>
            <a:r>
              <a:rPr lang="en-US" sz="4050" dirty="0" smtClean="0"/>
              <a:t>Markets</a:t>
            </a:r>
            <a:endParaRPr lang="en-US"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26469" y="969488"/>
            <a:ext cx="5491063" cy="4008911"/>
          </a:xfrm>
          <a:prstGeom prst="rect">
            <a:avLst/>
          </a:prstGeom>
        </p:spPr>
      </p:pic>
      <p:sp>
        <p:nvSpPr>
          <p:cNvPr id="3" name="Subtitle 2"/>
          <p:cNvSpPr>
            <a:spLocks noGrp="1"/>
          </p:cNvSpPr>
          <p:nvPr>
            <p:ph idx="4294967295"/>
          </p:nvPr>
        </p:nvSpPr>
        <p:spPr>
          <a:xfrm>
            <a:off x="2460625" y="1996043"/>
            <a:ext cx="4406900" cy="1784350"/>
          </a:xfrm>
        </p:spPr>
        <p:txBody>
          <a:bodyPr/>
          <a:lstStyle/>
          <a:p>
            <a:pPr>
              <a:buClr>
                <a:schemeClr val="bg1"/>
              </a:buClr>
            </a:pPr>
            <a:r>
              <a:rPr lang="en-US" sz="2400" b="1" dirty="0" smtClean="0">
                <a:solidFill>
                  <a:schemeClr val="bg1"/>
                </a:solidFill>
                <a:effectLst>
                  <a:outerShdw blurRad="38100" dist="38100" dir="2700000" algn="tl">
                    <a:srgbClr val="000000">
                      <a:alpha val="43137"/>
                    </a:srgbClr>
                  </a:outerShdw>
                </a:effectLst>
              </a:rPr>
              <a:t>GUIs have better discoverability</a:t>
            </a:r>
          </a:p>
          <a:p>
            <a:pPr>
              <a:buClr>
                <a:schemeClr val="bg1"/>
              </a:buClr>
            </a:pPr>
            <a:r>
              <a:rPr lang="en-US" sz="2400" b="1" dirty="0" smtClean="0">
                <a:solidFill>
                  <a:schemeClr val="bg1"/>
                </a:solidFill>
                <a:effectLst>
                  <a:outerShdw blurRad="38100" dist="38100" dir="2700000" algn="tl">
                    <a:srgbClr val="000000">
                      <a:alpha val="43137"/>
                    </a:srgbClr>
                  </a:outerShdw>
                </a:effectLst>
              </a:rPr>
              <a:t>Some people don't care about scripting</a:t>
            </a:r>
          </a:p>
          <a:p>
            <a:pPr>
              <a:buClr>
                <a:schemeClr val="bg1"/>
              </a:buClr>
            </a:pPr>
            <a:r>
              <a:rPr lang="en-US" sz="2400" b="1" dirty="0" smtClean="0">
                <a:solidFill>
                  <a:schemeClr val="bg1"/>
                </a:solidFill>
                <a:effectLst>
                  <a:outerShdw blurRad="38100" dist="38100" dir="2700000" algn="tl">
                    <a:srgbClr val="000000">
                      <a:alpha val="43137"/>
                    </a:srgbClr>
                  </a:outerShdw>
                </a:effectLst>
              </a:rPr>
              <a:t>The right tool for the job</a:t>
            </a:r>
          </a:p>
          <a:p>
            <a:pPr>
              <a:buClr>
                <a:schemeClr val="bg1"/>
              </a:buClr>
            </a:pPr>
            <a:endParaRPr lang="en-US" sz="2400" b="1" dirty="0" smtClean="0">
              <a:solidFill>
                <a:schemeClr val="bg1"/>
              </a:solidFill>
              <a:effectLst>
                <a:outerShdw blurRad="38100" dist="38100" dir="2700000" algn="tl">
                  <a:srgbClr val="000000">
                    <a:alpha val="43137"/>
                  </a:srgbClr>
                </a:outerShdw>
              </a:effectLst>
            </a:endParaRPr>
          </a:p>
          <a:p>
            <a:pPr>
              <a:buClr>
                <a:schemeClr val="bg1"/>
              </a:buClr>
            </a:pPr>
            <a:endParaRPr lang="en-US" sz="24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586494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2432447" y="0"/>
            <a:ext cx="4279107" cy="5629030"/>
            <a:chOff x="2432447" y="0"/>
            <a:chExt cx="4279107" cy="5629030"/>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32447" y="0"/>
              <a:ext cx="4279107" cy="5629030"/>
            </a:xfrm>
            <a:prstGeom prst="rect">
              <a:avLst/>
            </a:prstGeom>
          </p:spPr>
        </p:pic>
        <p:sp>
          <p:nvSpPr>
            <p:cNvPr id="4" name="TextBox 3"/>
            <p:cNvSpPr txBox="1"/>
            <p:nvPr/>
          </p:nvSpPr>
          <p:spPr>
            <a:xfrm>
              <a:off x="3460750" y="2751015"/>
              <a:ext cx="2222500" cy="1815882"/>
            </a:xfrm>
            <a:prstGeom prst="rect">
              <a:avLst/>
            </a:prstGeom>
            <a:noFill/>
          </p:spPr>
          <p:txBody>
            <a:bodyPr wrap="square" rtlCol="0">
              <a:spAutoFit/>
            </a:bodyPr>
            <a:lstStyle/>
            <a:p>
              <a:pPr algn="ctr"/>
              <a:r>
                <a:rPr lang="en-US" sz="2800" b="1" dirty="0">
                  <a:solidFill>
                    <a:schemeClr val="bg1"/>
                  </a:solidFill>
                  <a:effectLst>
                    <a:outerShdw blurRad="38100" dist="38100" dir="2700000" algn="tl">
                      <a:srgbClr val="000000">
                        <a:alpha val="43137"/>
                      </a:srgbClr>
                    </a:outerShdw>
                  </a:effectLst>
                </a:rPr>
                <a:t>Stay Tuned for a New </a:t>
              </a:r>
              <a:r>
                <a:rPr lang="en-US" sz="2800" b="1" dirty="0" err="1">
                  <a:solidFill>
                    <a:schemeClr val="bg1"/>
                  </a:solidFill>
                  <a:effectLst>
                    <a:outerShdw blurRad="38100" dist="38100" dir="2700000" algn="tl">
                      <a:srgbClr val="000000">
                        <a:alpha val="43137"/>
                      </a:srgbClr>
                    </a:outerShdw>
                  </a:effectLst>
                </a:rPr>
                <a:t>Pluralsight</a:t>
              </a:r>
              <a:r>
                <a:rPr lang="en-US" sz="2800" b="1" dirty="0">
                  <a:solidFill>
                    <a:schemeClr val="bg1"/>
                  </a:solidFill>
                  <a:effectLst>
                    <a:outerShdw blurRad="38100" dist="38100" dir="2700000" algn="tl">
                      <a:srgbClr val="000000">
                        <a:alpha val="43137"/>
                      </a:srgbClr>
                    </a:outerShdw>
                  </a:effectLst>
                </a:rPr>
                <a:t> Course</a:t>
              </a:r>
            </a:p>
          </p:txBody>
        </p:sp>
      </p:grpSp>
    </p:spTree>
    <p:extLst>
      <p:ext uri="{BB962C8B-B14F-4D97-AF65-F5344CB8AC3E}">
        <p14:creationId xmlns:p14="http://schemas.microsoft.com/office/powerpoint/2010/main" val="457673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50" dirty="0"/>
              <a:t>Your </a:t>
            </a:r>
            <a:r>
              <a:rPr lang="en-US" sz="4050" dirty="0" smtClean="0"/>
              <a:t>Takeaways</a:t>
            </a:r>
            <a:endParaRPr lang="en-US" dirty="0"/>
          </a:p>
        </p:txBody>
      </p:sp>
      <p:grpSp>
        <p:nvGrpSpPr>
          <p:cNvPr id="15" name="Group 14"/>
          <p:cNvGrpSpPr/>
          <p:nvPr/>
        </p:nvGrpSpPr>
        <p:grpSpPr>
          <a:xfrm>
            <a:off x="592162" y="1662162"/>
            <a:ext cx="2031058" cy="2470319"/>
            <a:chOff x="592162" y="1662162"/>
            <a:chExt cx="2031058" cy="2470319"/>
          </a:xfrm>
        </p:grpSpPr>
        <p:sp>
          <p:nvSpPr>
            <p:cNvPr id="6" name="Rectangle 5"/>
            <p:cNvSpPr/>
            <p:nvPr/>
          </p:nvSpPr>
          <p:spPr>
            <a:xfrm>
              <a:off x="592162" y="3486150"/>
              <a:ext cx="2031058" cy="646331"/>
            </a:xfrm>
            <a:prstGeom prst="rect">
              <a:avLst/>
            </a:prstGeom>
          </p:spPr>
          <p:txBody>
            <a:bodyPr wrap="square">
              <a:spAutoFit/>
            </a:bodyPr>
            <a:lstStyle/>
            <a:p>
              <a:pPr algn="ctr"/>
              <a:r>
                <a:rPr lang="en-US" dirty="0"/>
                <a:t>Use your </a:t>
              </a:r>
              <a:r>
                <a:rPr lang="en-US" dirty="0" smtClean="0"/>
                <a:t>scripting</a:t>
              </a:r>
              <a:br>
                <a:rPr lang="en-US" dirty="0" smtClean="0"/>
              </a:br>
              <a:r>
                <a:rPr lang="en-US" dirty="0" smtClean="0"/>
                <a:t>kung-</a:t>
              </a:r>
              <a:r>
                <a:rPr lang="en-US" dirty="0" err="1" smtClean="0"/>
                <a:t>fu</a:t>
              </a:r>
              <a:r>
                <a:rPr lang="en-US" dirty="0" smtClean="0"/>
                <a:t> </a:t>
              </a:r>
              <a:r>
                <a:rPr lang="en-US" dirty="0"/>
                <a:t>for good</a:t>
              </a: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3291" y="1662162"/>
              <a:ext cx="1828800" cy="1828800"/>
            </a:xfrm>
            <a:prstGeom prst="rect">
              <a:avLst/>
            </a:prstGeom>
          </p:spPr>
        </p:pic>
      </p:grpSp>
      <p:grpSp>
        <p:nvGrpSpPr>
          <p:cNvPr id="16" name="Group 15"/>
          <p:cNvGrpSpPr/>
          <p:nvPr/>
        </p:nvGrpSpPr>
        <p:grpSpPr>
          <a:xfrm>
            <a:off x="3667617" y="1657350"/>
            <a:ext cx="1828800" cy="2308488"/>
            <a:chOff x="3667617" y="1657350"/>
            <a:chExt cx="1828800" cy="2308488"/>
          </a:xfrm>
        </p:grpSpPr>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67617" y="1657350"/>
              <a:ext cx="1828800" cy="1828800"/>
            </a:xfrm>
            <a:prstGeom prst="rect">
              <a:avLst/>
            </a:prstGeom>
          </p:spPr>
        </p:pic>
        <p:sp>
          <p:nvSpPr>
            <p:cNvPr id="11" name="Rectangle 10"/>
            <p:cNvSpPr/>
            <p:nvPr/>
          </p:nvSpPr>
          <p:spPr>
            <a:xfrm>
              <a:off x="3685778" y="3596506"/>
              <a:ext cx="1792478" cy="369332"/>
            </a:xfrm>
            <a:prstGeom prst="rect">
              <a:avLst/>
            </a:prstGeom>
          </p:spPr>
          <p:txBody>
            <a:bodyPr wrap="none">
              <a:spAutoFit/>
            </a:bodyPr>
            <a:lstStyle/>
            <a:p>
              <a:r>
                <a:rPr lang="en-US" dirty="0"/>
                <a:t>GUIs aren't bad</a:t>
              </a:r>
            </a:p>
          </p:txBody>
        </p:sp>
      </p:grpSp>
      <p:grpSp>
        <p:nvGrpSpPr>
          <p:cNvPr id="17" name="Group 16"/>
          <p:cNvGrpSpPr/>
          <p:nvPr/>
        </p:nvGrpSpPr>
        <p:grpSpPr>
          <a:xfrm>
            <a:off x="6557465" y="1657350"/>
            <a:ext cx="2029120" cy="2585487"/>
            <a:chOff x="6557465" y="1657350"/>
            <a:chExt cx="2029120" cy="2585487"/>
          </a:xfrm>
        </p:grpSpPr>
        <p:pic>
          <p:nvPicPr>
            <p:cNvPr id="12" name="Picture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557465" y="1657350"/>
              <a:ext cx="2029120" cy="1828800"/>
            </a:xfrm>
            <a:prstGeom prst="rect">
              <a:avLst/>
            </a:prstGeom>
          </p:spPr>
        </p:pic>
        <p:sp>
          <p:nvSpPr>
            <p:cNvPr id="13" name="Rectangle 12"/>
            <p:cNvSpPr/>
            <p:nvPr/>
          </p:nvSpPr>
          <p:spPr>
            <a:xfrm>
              <a:off x="6732240" y="3596506"/>
              <a:ext cx="1415772" cy="646331"/>
            </a:xfrm>
            <a:prstGeom prst="rect">
              <a:avLst/>
            </a:prstGeom>
          </p:spPr>
          <p:txBody>
            <a:bodyPr wrap="none">
              <a:spAutoFit/>
            </a:bodyPr>
            <a:lstStyle/>
            <a:p>
              <a:pPr algn="ctr"/>
              <a:r>
                <a:rPr lang="en-US" dirty="0"/>
                <a:t>Actually </a:t>
              </a:r>
              <a:r>
                <a:rPr lang="en-US" dirty="0" smtClean="0"/>
                <a:t>talk</a:t>
              </a:r>
              <a:br>
                <a:rPr lang="en-US" dirty="0" smtClean="0"/>
              </a:br>
              <a:r>
                <a:rPr lang="en-US" dirty="0" smtClean="0"/>
                <a:t>to </a:t>
              </a:r>
              <a:r>
                <a:rPr lang="en-US" dirty="0"/>
                <a:t>people</a:t>
              </a:r>
            </a:p>
          </p:txBody>
        </p:sp>
      </p:grpSp>
    </p:spTree>
    <p:extLst>
      <p:ext uri="{BB962C8B-B14F-4D97-AF65-F5344CB8AC3E}">
        <p14:creationId xmlns:p14="http://schemas.microsoft.com/office/powerpoint/2010/main" val="547987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50000">
              <a:srgbClr val="F15B26"/>
            </a:gs>
            <a:gs pos="50000">
              <a:srgbClr val="007397"/>
            </a:gs>
          </a:gsLst>
          <a:lin ang="2700000" scaled="1"/>
          <a:tileRect/>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143125"/>
            <a:ext cx="8229600" cy="857250"/>
          </a:xfrm>
        </p:spPr>
        <p:txBody>
          <a:bodyPr/>
          <a:lstStyle/>
          <a:p>
            <a:pPr algn="ctr"/>
            <a:r>
              <a:rPr lang="en-US" dirty="0" smtClean="0">
                <a:solidFill>
                  <a:schemeClr val="bg1"/>
                </a:solidFill>
              </a:rPr>
              <a:t>Questions?</a:t>
            </a:r>
            <a:endParaRPr lang="en-US" dirty="0">
              <a:solidFill>
                <a:schemeClr val="bg1"/>
              </a:solidFill>
            </a:endParaRPr>
          </a:p>
        </p:txBody>
      </p:sp>
    </p:spTree>
    <p:extLst>
      <p:ext uri="{BB962C8B-B14F-4D97-AF65-F5344CB8AC3E}">
        <p14:creationId xmlns:p14="http://schemas.microsoft.com/office/powerpoint/2010/main" val="37383385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50" dirty="0"/>
              <a:t>Helpdesk Workflow. Ouch!</a:t>
            </a:r>
          </a:p>
        </p:txBody>
      </p:sp>
      <p:sp>
        <p:nvSpPr>
          <p:cNvPr id="3" name="Subtitle 2"/>
          <p:cNvSpPr>
            <a:spLocks noGrp="1"/>
          </p:cNvSpPr>
          <p:nvPr>
            <p:ph idx="1"/>
          </p:nvPr>
        </p:nvSpPr>
        <p:spPr/>
        <p:txBody>
          <a:bodyPr/>
          <a:lstStyle/>
          <a:p>
            <a:pPr marL="257175" indent="-257175">
              <a:buFont typeface="Arial" panose="020B0604020202020204" pitchFamily="34" charset="0"/>
              <a:buChar char="•"/>
            </a:pPr>
            <a:r>
              <a:rPr lang="en-US" dirty="0" smtClean="0"/>
              <a:t>Lots of windows; One purpose.</a:t>
            </a:r>
            <a:endParaRPr lang="en-US" dirty="0"/>
          </a:p>
        </p:txBody>
      </p:sp>
    </p:spTree>
    <p:extLst>
      <p:ext uri="{BB962C8B-B14F-4D97-AF65-F5344CB8AC3E}">
        <p14:creationId xmlns:p14="http://schemas.microsoft.com/office/powerpoint/2010/main" val="25510053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A Day In The Life Of…</a:t>
            </a:r>
            <a:endParaRPr lang="en-US" dirty="0"/>
          </a:p>
        </p:txBody>
      </p:sp>
    </p:spTree>
    <p:extLst>
      <p:ext uri="{BB962C8B-B14F-4D97-AF65-F5344CB8AC3E}">
        <p14:creationId xmlns:p14="http://schemas.microsoft.com/office/powerpoint/2010/main" val="35097914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50" dirty="0"/>
              <a:t>What We’ve </a:t>
            </a:r>
            <a:r>
              <a:rPr lang="en-US" sz="4050" dirty="0" smtClean="0"/>
              <a:t>Learned</a:t>
            </a:r>
            <a:endParaRPr lang="en-US" sz="3300" dirty="0"/>
          </a:p>
        </p:txBody>
      </p:sp>
      <p:grpSp>
        <p:nvGrpSpPr>
          <p:cNvPr id="30" name="Group 29"/>
          <p:cNvGrpSpPr/>
          <p:nvPr/>
        </p:nvGrpSpPr>
        <p:grpSpPr>
          <a:xfrm>
            <a:off x="183531" y="1394163"/>
            <a:ext cx="2144646" cy="1713150"/>
            <a:chOff x="333266" y="1394163"/>
            <a:chExt cx="2144646" cy="1713150"/>
          </a:xfrm>
        </p:grpSpPr>
        <p:grpSp>
          <p:nvGrpSpPr>
            <p:cNvPr id="18" name="Group 17"/>
            <p:cNvGrpSpPr/>
            <p:nvPr/>
          </p:nvGrpSpPr>
          <p:grpSpPr>
            <a:xfrm>
              <a:off x="430849" y="1394163"/>
              <a:ext cx="1922940" cy="1027558"/>
              <a:chOff x="316868" y="1832224"/>
              <a:chExt cx="1922940" cy="1027558"/>
            </a:xfrm>
          </p:grpSpPr>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316868" y="1832224"/>
                <a:ext cx="1027558" cy="1027558"/>
              </a:xfrm>
              <a:prstGeom prst="rect">
                <a:avLst/>
              </a:prstGeom>
            </p:spPr>
          </p:pic>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12250" y="1832224"/>
                <a:ext cx="1027558" cy="1027558"/>
              </a:xfrm>
              <a:prstGeom prst="rect">
                <a:avLst/>
              </a:prstGeom>
            </p:spPr>
          </p:pic>
        </p:grpSp>
        <p:sp>
          <p:nvSpPr>
            <p:cNvPr id="23" name="Rectangle 22"/>
            <p:cNvSpPr/>
            <p:nvPr/>
          </p:nvSpPr>
          <p:spPr>
            <a:xfrm>
              <a:off x="333266" y="2460982"/>
              <a:ext cx="2144646" cy="646331"/>
            </a:xfrm>
            <a:prstGeom prst="rect">
              <a:avLst/>
            </a:prstGeom>
          </p:spPr>
          <p:txBody>
            <a:bodyPr wrap="square">
              <a:spAutoFit/>
            </a:bodyPr>
            <a:lstStyle/>
            <a:p>
              <a:pPr algn="ctr"/>
              <a:r>
                <a:rPr lang="en-US" dirty="0"/>
                <a:t>Your "problem" is not </a:t>
              </a:r>
              <a:r>
                <a:rPr lang="en-US" dirty="0" smtClean="0"/>
                <a:t>“their” </a:t>
              </a:r>
              <a:r>
                <a:rPr lang="en-US" dirty="0"/>
                <a:t>problem</a:t>
              </a:r>
            </a:p>
          </p:txBody>
        </p:sp>
      </p:grpSp>
      <p:grpSp>
        <p:nvGrpSpPr>
          <p:cNvPr id="31" name="Group 30"/>
          <p:cNvGrpSpPr/>
          <p:nvPr/>
        </p:nvGrpSpPr>
        <p:grpSpPr>
          <a:xfrm>
            <a:off x="4149877" y="1233001"/>
            <a:ext cx="1492716" cy="1874312"/>
            <a:chOff x="4099549" y="1233001"/>
            <a:chExt cx="1492716" cy="1874312"/>
          </a:xfrm>
        </p:grpSpPr>
        <p:pic>
          <p:nvPicPr>
            <p:cNvPr id="16" name="Picture 1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288334" y="1233001"/>
              <a:ext cx="1115147" cy="1188720"/>
            </a:xfrm>
            <a:prstGeom prst="rect">
              <a:avLst/>
            </a:prstGeom>
          </p:spPr>
        </p:pic>
        <p:sp>
          <p:nvSpPr>
            <p:cNvPr id="24" name="Rectangle 23"/>
            <p:cNvSpPr/>
            <p:nvPr/>
          </p:nvSpPr>
          <p:spPr>
            <a:xfrm>
              <a:off x="4099549" y="2460982"/>
              <a:ext cx="1492716" cy="646331"/>
            </a:xfrm>
            <a:prstGeom prst="rect">
              <a:avLst/>
            </a:prstGeom>
          </p:spPr>
          <p:txBody>
            <a:bodyPr wrap="none">
              <a:spAutoFit/>
            </a:bodyPr>
            <a:lstStyle/>
            <a:p>
              <a:pPr algn="ctr"/>
              <a:r>
                <a:rPr lang="en-US" dirty="0" smtClean="0"/>
                <a:t>Consider the</a:t>
              </a:r>
              <a:br>
                <a:rPr lang="en-US" dirty="0" smtClean="0"/>
              </a:br>
              <a:r>
                <a:rPr lang="en-US" dirty="0" smtClean="0"/>
                <a:t>audience</a:t>
              </a:r>
              <a:endParaRPr lang="en-US" dirty="0"/>
            </a:p>
          </p:txBody>
        </p:sp>
      </p:grpSp>
      <p:grpSp>
        <p:nvGrpSpPr>
          <p:cNvPr id="32" name="Group 31"/>
          <p:cNvGrpSpPr/>
          <p:nvPr/>
        </p:nvGrpSpPr>
        <p:grpSpPr>
          <a:xfrm>
            <a:off x="7668344" y="1233001"/>
            <a:ext cx="1300356" cy="1874312"/>
            <a:chOff x="7466776" y="1233001"/>
            <a:chExt cx="1300356" cy="1874312"/>
          </a:xfrm>
        </p:grpSpPr>
        <p:pic>
          <p:nvPicPr>
            <p:cNvPr id="19" name="Picture 1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95387" y="1233001"/>
              <a:ext cx="843135" cy="1188720"/>
            </a:xfrm>
            <a:prstGeom prst="rect">
              <a:avLst/>
            </a:prstGeom>
          </p:spPr>
        </p:pic>
        <p:sp>
          <p:nvSpPr>
            <p:cNvPr id="25" name="Rectangle 24"/>
            <p:cNvSpPr/>
            <p:nvPr/>
          </p:nvSpPr>
          <p:spPr>
            <a:xfrm>
              <a:off x="7466776" y="2460982"/>
              <a:ext cx="1300356" cy="646331"/>
            </a:xfrm>
            <a:prstGeom prst="rect">
              <a:avLst/>
            </a:prstGeom>
          </p:spPr>
          <p:txBody>
            <a:bodyPr wrap="none">
              <a:spAutoFit/>
            </a:bodyPr>
            <a:lstStyle/>
            <a:p>
              <a:pPr algn="ctr"/>
              <a:r>
                <a:rPr lang="en-US" dirty="0" smtClean="0"/>
                <a:t>Look for</a:t>
              </a:r>
              <a:br>
                <a:rPr lang="en-US" dirty="0" smtClean="0"/>
              </a:br>
              <a:r>
                <a:rPr lang="en-US" dirty="0" smtClean="0"/>
                <a:t>pain points</a:t>
              </a:r>
              <a:endParaRPr lang="en-US" dirty="0"/>
            </a:p>
          </p:txBody>
        </p:sp>
      </p:grpSp>
      <p:grpSp>
        <p:nvGrpSpPr>
          <p:cNvPr id="28" name="Group 27"/>
          <p:cNvGrpSpPr/>
          <p:nvPr/>
        </p:nvGrpSpPr>
        <p:grpSpPr>
          <a:xfrm>
            <a:off x="2544767" y="2571750"/>
            <a:ext cx="1650316" cy="2249977"/>
            <a:chOff x="2482188" y="2935866"/>
            <a:chExt cx="1650316" cy="2249977"/>
          </a:xfrm>
        </p:grpSpPr>
        <p:grpSp>
          <p:nvGrpSpPr>
            <p:cNvPr id="22" name="Group 21"/>
            <p:cNvGrpSpPr/>
            <p:nvPr/>
          </p:nvGrpSpPr>
          <p:grpSpPr>
            <a:xfrm>
              <a:off x="2540934" y="2935866"/>
              <a:ext cx="1359194" cy="1456311"/>
              <a:chOff x="739479" y="3160255"/>
              <a:chExt cx="1359194" cy="1456311"/>
            </a:xfrm>
          </p:grpSpPr>
          <p:pic>
            <p:nvPicPr>
              <p:cNvPr id="4" name="Picture 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39479" y="3160255"/>
                <a:ext cx="661138" cy="661138"/>
              </a:xfrm>
              <a:prstGeom prst="rect">
                <a:avLst/>
              </a:prstGeom>
            </p:spPr>
          </p:pic>
          <p:pic>
            <p:nvPicPr>
              <p:cNvPr id="11" name="Picture 1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216637" y="3535219"/>
                <a:ext cx="661138" cy="661138"/>
              </a:xfrm>
              <a:prstGeom prst="rect">
                <a:avLst/>
              </a:prstGeom>
            </p:spPr>
          </p:pic>
          <p:pic>
            <p:nvPicPr>
              <p:cNvPr id="14" name="Picture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39479" y="3910184"/>
                <a:ext cx="661138" cy="661138"/>
              </a:xfrm>
              <a:prstGeom prst="rect">
                <a:avLst/>
              </a:prstGeom>
            </p:spPr>
          </p:pic>
          <p:pic>
            <p:nvPicPr>
              <p:cNvPr id="20" name="Picture 19"/>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302348" y="4279719"/>
                <a:ext cx="336847" cy="336847"/>
              </a:xfrm>
              <a:prstGeom prst="rect">
                <a:avLst/>
              </a:prstGeom>
            </p:spPr>
          </p:pic>
          <p:pic>
            <p:nvPicPr>
              <p:cNvPr id="21" name="Picture 20"/>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761826" y="3484282"/>
                <a:ext cx="336847" cy="336847"/>
              </a:xfrm>
              <a:prstGeom prst="rect">
                <a:avLst/>
              </a:prstGeom>
            </p:spPr>
          </p:pic>
        </p:grpSp>
        <p:sp>
          <p:nvSpPr>
            <p:cNvPr id="26" name="Rectangle 25"/>
            <p:cNvSpPr/>
            <p:nvPr/>
          </p:nvSpPr>
          <p:spPr>
            <a:xfrm>
              <a:off x="2482188" y="4539512"/>
              <a:ext cx="1650316" cy="646331"/>
            </a:xfrm>
            <a:prstGeom prst="rect">
              <a:avLst/>
            </a:prstGeom>
          </p:spPr>
          <p:txBody>
            <a:bodyPr wrap="square">
              <a:spAutoFit/>
            </a:bodyPr>
            <a:lstStyle/>
            <a:p>
              <a:pPr algn="ctr"/>
              <a:r>
                <a:rPr lang="en-US" dirty="0" smtClean="0"/>
                <a:t>Ask lots of questions</a:t>
              </a:r>
              <a:endParaRPr lang="en-US" dirty="0"/>
            </a:p>
          </p:txBody>
        </p:sp>
      </p:grpSp>
      <p:grpSp>
        <p:nvGrpSpPr>
          <p:cNvPr id="29" name="Group 28"/>
          <p:cNvGrpSpPr/>
          <p:nvPr/>
        </p:nvGrpSpPr>
        <p:grpSpPr>
          <a:xfrm>
            <a:off x="5417770" y="2571750"/>
            <a:ext cx="2403222" cy="2249978"/>
            <a:chOff x="5465771" y="2935866"/>
            <a:chExt cx="2403222" cy="2249978"/>
          </a:xfrm>
        </p:grpSpPr>
        <p:grpSp>
          <p:nvGrpSpPr>
            <p:cNvPr id="13" name="Group 12"/>
            <p:cNvGrpSpPr/>
            <p:nvPr/>
          </p:nvGrpSpPr>
          <p:grpSpPr>
            <a:xfrm>
              <a:off x="5940152" y="2935866"/>
              <a:ext cx="1463040" cy="1463040"/>
              <a:chOff x="6804248" y="2016244"/>
              <a:chExt cx="1463040" cy="1463040"/>
            </a:xfrm>
          </p:grpSpPr>
          <p:pic>
            <p:nvPicPr>
              <p:cNvPr id="9" name="Picture 8"/>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6991418" y="2319722"/>
                <a:ext cx="1080120" cy="1080120"/>
              </a:xfrm>
              <a:prstGeom prst="rect">
                <a:avLst/>
              </a:prstGeom>
            </p:spPr>
          </p:pic>
          <p:pic>
            <p:nvPicPr>
              <p:cNvPr id="5" name="Picture 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6804248" y="2016244"/>
                <a:ext cx="1463040" cy="1463040"/>
              </a:xfrm>
              <a:prstGeom prst="rect">
                <a:avLst/>
              </a:prstGeom>
            </p:spPr>
          </p:pic>
        </p:grpSp>
        <p:sp>
          <p:nvSpPr>
            <p:cNvPr id="27" name="Rectangle 26"/>
            <p:cNvSpPr/>
            <p:nvPr/>
          </p:nvSpPr>
          <p:spPr>
            <a:xfrm>
              <a:off x="5465771" y="4539513"/>
              <a:ext cx="2403222" cy="646331"/>
            </a:xfrm>
            <a:prstGeom prst="rect">
              <a:avLst/>
            </a:prstGeom>
          </p:spPr>
          <p:txBody>
            <a:bodyPr wrap="none">
              <a:spAutoFit/>
            </a:bodyPr>
            <a:lstStyle/>
            <a:p>
              <a:pPr algn="ctr"/>
              <a:r>
                <a:rPr lang="en-US" b="1" dirty="0" smtClean="0">
                  <a:solidFill>
                    <a:srgbClr val="F15B26"/>
                  </a:solidFill>
                </a:rPr>
                <a:t>YOU</a:t>
              </a:r>
              <a:r>
                <a:rPr lang="en-US" dirty="0" smtClean="0"/>
                <a:t> don’t know what</a:t>
              </a:r>
              <a:br>
                <a:rPr lang="en-US" dirty="0" smtClean="0"/>
              </a:br>
              <a:r>
                <a:rPr lang="en-US" dirty="0" smtClean="0"/>
                <a:t>the best solution is</a:t>
              </a:r>
              <a:endParaRPr lang="en-US" dirty="0"/>
            </a:p>
          </p:txBody>
        </p:sp>
      </p:grpSp>
    </p:spTree>
    <p:extLst>
      <p:ext uri="{BB962C8B-B14F-4D97-AF65-F5344CB8AC3E}">
        <p14:creationId xmlns:p14="http://schemas.microsoft.com/office/powerpoint/2010/main" val="1377932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fade">
                                      <p:cBhvr>
                                        <p:cTn id="12" dur="500"/>
                                        <p:tgtEl>
                                          <p:spTgt spid="3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fade">
                                      <p:cBhvr>
                                        <p:cTn id="17" dur="500"/>
                                        <p:tgtEl>
                                          <p:spTgt spid="3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fade">
                                      <p:cBhvr>
                                        <p:cTn id="22" dur="500"/>
                                        <p:tgtEl>
                                          <p:spTgt spid="2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3909549" cy="5143500"/>
          </a:xfrm>
          <a:prstGeom prst="rect">
            <a:avLst/>
          </a:prstGeom>
        </p:spPr>
      </p:pic>
      <p:sp>
        <p:nvSpPr>
          <p:cNvPr id="2" name="Title 1"/>
          <p:cNvSpPr>
            <a:spLocks noGrp="1"/>
          </p:cNvSpPr>
          <p:nvPr>
            <p:ph type="title"/>
          </p:nvPr>
        </p:nvSpPr>
        <p:spPr/>
        <p:txBody>
          <a:bodyPr>
            <a:normAutofit/>
          </a:bodyPr>
          <a:lstStyle/>
          <a:p>
            <a:r>
              <a:rPr lang="en-US" sz="4050" dirty="0"/>
              <a:t>Building Tools for </a:t>
            </a:r>
            <a:r>
              <a:rPr lang="en-US" sz="4050" dirty="0" smtClean="0"/>
              <a:t>Others</a:t>
            </a:r>
            <a:endParaRPr lang="en-US" sz="4050"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54953" y="1761269"/>
            <a:ext cx="2950698" cy="1620961"/>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88418" y="79307"/>
            <a:ext cx="2483768" cy="1397120"/>
          </a:xfrm>
          <a:prstGeom prst="rect">
            <a:avLst/>
          </a:prstGeom>
        </p:spPr>
      </p:pic>
      <p:grpSp>
        <p:nvGrpSpPr>
          <p:cNvPr id="18" name="Group 17"/>
          <p:cNvGrpSpPr/>
          <p:nvPr/>
        </p:nvGrpSpPr>
        <p:grpSpPr>
          <a:xfrm>
            <a:off x="4389473" y="1213548"/>
            <a:ext cx="1466705" cy="1875403"/>
            <a:chOff x="4389473" y="1213548"/>
            <a:chExt cx="1466705" cy="1875403"/>
          </a:xfrm>
        </p:grpSpPr>
        <p:pic>
          <p:nvPicPr>
            <p:cNvPr id="10" name="Picture 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389473" y="1545901"/>
              <a:ext cx="1466705" cy="1543050"/>
            </a:xfrm>
            <a:prstGeom prst="rect">
              <a:avLst/>
            </a:prstGeom>
          </p:spPr>
        </p:pic>
        <p:sp>
          <p:nvSpPr>
            <p:cNvPr id="11" name="TextBox 10"/>
            <p:cNvSpPr txBox="1"/>
            <p:nvPr/>
          </p:nvSpPr>
          <p:spPr>
            <a:xfrm>
              <a:off x="4581651" y="1213548"/>
              <a:ext cx="1082348" cy="369332"/>
            </a:xfrm>
            <a:prstGeom prst="rect">
              <a:avLst/>
            </a:prstGeom>
            <a:noFill/>
          </p:spPr>
          <p:txBody>
            <a:bodyPr wrap="none" rtlCol="0">
              <a:spAutoFit/>
            </a:bodyPr>
            <a:lstStyle/>
            <a:p>
              <a:r>
                <a:rPr lang="en-US" dirty="0" smtClean="0"/>
                <a:t>Planning</a:t>
              </a:r>
              <a:endParaRPr lang="en-US" dirty="0"/>
            </a:p>
          </p:txBody>
        </p:sp>
      </p:grpSp>
      <p:grpSp>
        <p:nvGrpSpPr>
          <p:cNvPr id="19" name="Group 18"/>
          <p:cNvGrpSpPr/>
          <p:nvPr/>
        </p:nvGrpSpPr>
        <p:grpSpPr>
          <a:xfrm>
            <a:off x="6779345" y="1176799"/>
            <a:ext cx="1543455" cy="1357570"/>
            <a:chOff x="6779345" y="1176799"/>
            <a:chExt cx="1543455" cy="1357570"/>
          </a:xfrm>
        </p:grpSpPr>
        <p:pic>
          <p:nvPicPr>
            <p:cNvPr id="8" name="Picture 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779345" y="1545901"/>
              <a:ext cx="1525222" cy="988468"/>
            </a:xfrm>
            <a:prstGeom prst="rect">
              <a:avLst/>
            </a:prstGeom>
          </p:spPr>
        </p:pic>
        <p:sp>
          <p:nvSpPr>
            <p:cNvPr id="13" name="TextBox 12"/>
            <p:cNvSpPr txBox="1"/>
            <p:nvPr/>
          </p:nvSpPr>
          <p:spPr>
            <a:xfrm>
              <a:off x="6808603" y="1176799"/>
              <a:ext cx="1514197" cy="369332"/>
            </a:xfrm>
            <a:prstGeom prst="rect">
              <a:avLst/>
            </a:prstGeom>
            <a:noFill/>
          </p:spPr>
          <p:txBody>
            <a:bodyPr wrap="none" rtlCol="0">
              <a:spAutoFit/>
            </a:bodyPr>
            <a:lstStyle/>
            <a:p>
              <a:r>
                <a:rPr lang="en-US" dirty="0" smtClean="0"/>
                <a:t>Writing Code</a:t>
              </a:r>
              <a:endParaRPr lang="en-US" dirty="0"/>
            </a:p>
          </p:txBody>
        </p:sp>
      </p:grpSp>
      <p:grpSp>
        <p:nvGrpSpPr>
          <p:cNvPr id="17" name="Group 16"/>
          <p:cNvGrpSpPr/>
          <p:nvPr/>
        </p:nvGrpSpPr>
        <p:grpSpPr>
          <a:xfrm>
            <a:off x="4213337" y="3421304"/>
            <a:ext cx="2084837" cy="1565516"/>
            <a:chOff x="4213337" y="3421304"/>
            <a:chExt cx="2084837" cy="1565516"/>
          </a:xfrm>
        </p:grpSpPr>
        <p:pic>
          <p:nvPicPr>
            <p:cNvPr id="7" name="Picture 6"/>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213337" y="3834673"/>
              <a:ext cx="2084837" cy="1152147"/>
            </a:xfrm>
            <a:prstGeom prst="rect">
              <a:avLst/>
            </a:prstGeom>
          </p:spPr>
        </p:pic>
        <p:sp>
          <p:nvSpPr>
            <p:cNvPr id="14" name="TextBox 13"/>
            <p:cNvSpPr txBox="1"/>
            <p:nvPr/>
          </p:nvSpPr>
          <p:spPr>
            <a:xfrm>
              <a:off x="4292994" y="3421304"/>
              <a:ext cx="1531253" cy="369332"/>
            </a:xfrm>
            <a:prstGeom prst="rect">
              <a:avLst/>
            </a:prstGeom>
            <a:noFill/>
          </p:spPr>
          <p:txBody>
            <a:bodyPr wrap="none" rtlCol="0">
              <a:spAutoFit/>
            </a:bodyPr>
            <a:lstStyle/>
            <a:p>
              <a:r>
                <a:rPr lang="en-US" dirty="0" smtClean="0"/>
                <a:t>Testing Code</a:t>
              </a:r>
              <a:endParaRPr lang="en-US" dirty="0"/>
            </a:p>
          </p:txBody>
        </p:sp>
      </p:grpSp>
      <p:grpSp>
        <p:nvGrpSpPr>
          <p:cNvPr id="20" name="Group 19"/>
          <p:cNvGrpSpPr/>
          <p:nvPr/>
        </p:nvGrpSpPr>
        <p:grpSpPr>
          <a:xfrm>
            <a:off x="6539157" y="2990555"/>
            <a:ext cx="2005677" cy="1634161"/>
            <a:chOff x="6539157" y="2990555"/>
            <a:chExt cx="2005677" cy="1634161"/>
          </a:xfrm>
        </p:grpSpPr>
        <p:pic>
          <p:nvPicPr>
            <p:cNvPr id="9" name="Picture 8"/>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779345" y="3408562"/>
              <a:ext cx="1501447" cy="1216154"/>
            </a:xfrm>
            <a:prstGeom prst="rect">
              <a:avLst/>
            </a:prstGeom>
          </p:spPr>
        </p:pic>
        <p:sp>
          <p:nvSpPr>
            <p:cNvPr id="15" name="TextBox 14"/>
            <p:cNvSpPr txBox="1"/>
            <p:nvPr/>
          </p:nvSpPr>
          <p:spPr>
            <a:xfrm>
              <a:off x="6539157" y="2990555"/>
              <a:ext cx="2005677" cy="369332"/>
            </a:xfrm>
            <a:prstGeom prst="rect">
              <a:avLst/>
            </a:prstGeom>
            <a:noFill/>
          </p:spPr>
          <p:txBody>
            <a:bodyPr wrap="none" rtlCol="0">
              <a:spAutoFit/>
            </a:bodyPr>
            <a:lstStyle/>
            <a:p>
              <a:r>
                <a:rPr lang="en-US" dirty="0" smtClean="0"/>
                <a:t>Getting Feedback</a:t>
              </a:r>
              <a:endParaRPr lang="en-US" dirty="0"/>
            </a:p>
          </p:txBody>
        </p:sp>
      </p:grpSp>
    </p:spTree>
    <p:extLst>
      <p:ext uri="{BB962C8B-B14F-4D97-AF65-F5344CB8AC3E}">
        <p14:creationId xmlns:p14="http://schemas.microsoft.com/office/powerpoint/2010/main" val="3304137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31771" y="0"/>
            <a:ext cx="7715250" cy="5143500"/>
          </a:xfrm>
          <a:prstGeom prst="rect">
            <a:avLst/>
          </a:prstGeom>
        </p:spPr>
      </p:pic>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l="5269" t="26565"/>
          <a:stretch/>
        </p:blipFill>
        <p:spPr>
          <a:xfrm>
            <a:off x="0" y="0"/>
            <a:ext cx="3131771" cy="1545828"/>
          </a:xfrm>
          <a:prstGeom prst="rect">
            <a:avLst/>
          </a:prstGeom>
        </p:spPr>
      </p:pic>
      <p:sp>
        <p:nvSpPr>
          <p:cNvPr id="2" name="Title 1"/>
          <p:cNvSpPr>
            <a:spLocks noGrp="1"/>
          </p:cNvSpPr>
          <p:nvPr>
            <p:ph type="title"/>
          </p:nvPr>
        </p:nvSpPr>
        <p:spPr>
          <a:xfrm>
            <a:off x="246743" y="1638796"/>
            <a:ext cx="8229600" cy="857250"/>
          </a:xfrm>
        </p:spPr>
        <p:txBody>
          <a:bodyPr/>
          <a:lstStyle/>
          <a:p>
            <a:r>
              <a:rPr lang="en-US" sz="4050" dirty="0" smtClean="0"/>
              <a:t>Tool Overview</a:t>
            </a:r>
            <a:endParaRPr lang="en-US" dirty="0"/>
          </a:p>
        </p:txBody>
      </p:sp>
      <p:sp>
        <p:nvSpPr>
          <p:cNvPr id="3" name="Subtitle 2"/>
          <p:cNvSpPr>
            <a:spLocks noGrp="1"/>
          </p:cNvSpPr>
          <p:nvPr>
            <p:ph idx="1"/>
          </p:nvPr>
        </p:nvSpPr>
        <p:spPr>
          <a:xfrm>
            <a:off x="246743" y="2589014"/>
            <a:ext cx="5188857" cy="1790204"/>
          </a:xfrm>
        </p:spPr>
        <p:txBody>
          <a:bodyPr/>
          <a:lstStyle/>
          <a:p>
            <a:pPr marL="257175" indent="-257175" algn="l">
              <a:buFont typeface="Arial" panose="020B0604020202020204" pitchFamily="34" charset="0"/>
              <a:buChar char="•"/>
            </a:pPr>
            <a:r>
              <a:rPr lang="en-US" dirty="0" smtClean="0"/>
              <a:t>What we'll be building</a:t>
            </a:r>
          </a:p>
          <a:p>
            <a:pPr marL="257175" indent="-257175" algn="l">
              <a:buFont typeface="Arial" panose="020B0604020202020204" pitchFamily="34" charset="0"/>
              <a:buChar char="•"/>
            </a:pPr>
            <a:r>
              <a:rPr lang="en-US" dirty="0" smtClean="0"/>
              <a:t>How it looks</a:t>
            </a:r>
          </a:p>
          <a:p>
            <a:pPr marL="257175" indent="-257175" algn="l">
              <a:buFont typeface="Arial" panose="020B0604020202020204" pitchFamily="34" charset="0"/>
              <a:buChar char="•"/>
            </a:pPr>
            <a:r>
              <a:rPr lang="en-US" dirty="0" smtClean="0"/>
              <a:t>What it can do</a:t>
            </a:r>
          </a:p>
          <a:p>
            <a:pPr marL="257175" indent="-257175" algn="l">
              <a:buFont typeface="Arial" panose="020B0604020202020204" pitchFamily="34" charset="0"/>
              <a:buChar char="•"/>
            </a:pPr>
            <a:endParaRPr lang="en-US" dirty="0" smtClean="0"/>
          </a:p>
          <a:p>
            <a:pPr marL="257175" indent="-257175" algn="l">
              <a:buFont typeface="Arial" panose="020B0604020202020204" pitchFamily="34" charset="0"/>
              <a:buChar char="•"/>
            </a:pPr>
            <a:endParaRPr lang="en-US" dirty="0"/>
          </a:p>
        </p:txBody>
      </p:sp>
    </p:spTree>
    <p:extLst>
      <p:ext uri="{BB962C8B-B14F-4D97-AF65-F5344CB8AC3E}">
        <p14:creationId xmlns:p14="http://schemas.microsoft.com/office/powerpoint/2010/main" val="1128698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500"/>
                                        <p:tgtEl>
                                          <p:spTgt spid="3">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fade">
                                      <p:cBhvr>
                                        <p:cTn id="24"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Prerequisites and Assumptions</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46274" y="1007884"/>
            <a:ext cx="4226013" cy="4022279"/>
          </a:xfrm>
          <a:prstGeom prst="rect">
            <a:avLst/>
          </a:prstGeom>
        </p:spPr>
      </p:pic>
      <p:sp>
        <p:nvSpPr>
          <p:cNvPr id="6" name="Rectangle 5"/>
          <p:cNvSpPr/>
          <p:nvPr/>
        </p:nvSpPr>
        <p:spPr>
          <a:xfrm rot="16200000">
            <a:off x="5045433" y="3524332"/>
            <a:ext cx="1647826" cy="733259"/>
          </a:xfrm>
          <a:prstGeom prst="rect">
            <a:avLst/>
          </a:prstGeom>
          <a:noFill/>
          <a:effectLst>
            <a:softEdge rad="31750"/>
          </a:effectLst>
        </p:spPr>
        <p:txBody>
          <a:bodyPr wrap="square">
            <a:noAutofit/>
          </a:bodyPr>
          <a:lstStyle/>
          <a:p>
            <a:pPr marL="0" lvl="1" algn="ctr"/>
            <a:r>
              <a:rPr lang="en-US" b="1" dirty="0" smtClean="0">
                <a:solidFill>
                  <a:srgbClr val="F15B26"/>
                </a:solidFill>
              </a:rPr>
              <a:t>Technical Prerequisites</a:t>
            </a:r>
            <a:endParaRPr lang="en-US" b="1" dirty="0">
              <a:solidFill>
                <a:srgbClr val="F15B26"/>
              </a:solidFill>
            </a:endParaRPr>
          </a:p>
        </p:txBody>
      </p:sp>
      <p:sp>
        <p:nvSpPr>
          <p:cNvPr id="7" name="TextBox 6"/>
          <p:cNvSpPr txBox="1"/>
          <p:nvPr/>
        </p:nvSpPr>
        <p:spPr>
          <a:xfrm>
            <a:off x="6178284" y="3215273"/>
            <a:ext cx="2794089" cy="1338828"/>
          </a:xfrm>
          <a:prstGeom prst="rect">
            <a:avLst/>
          </a:prstGeom>
          <a:noFill/>
        </p:spPr>
        <p:txBody>
          <a:bodyPr wrap="square" rtlCol="0">
            <a:spAutoFit/>
          </a:bodyPr>
          <a:lstStyle/>
          <a:p>
            <a:pPr marL="342900" indent="-342900">
              <a:buFont typeface="+mj-lt"/>
              <a:buAutoNum type="arabicPeriod"/>
            </a:pPr>
            <a:r>
              <a:rPr lang="en-US" sz="1400" dirty="0">
                <a:solidFill>
                  <a:srgbClr val="F15B26"/>
                </a:solidFill>
              </a:rPr>
              <a:t>PowerShell v4</a:t>
            </a:r>
          </a:p>
          <a:p>
            <a:pPr marL="342900" indent="-342900">
              <a:buFont typeface="+mj-lt"/>
              <a:buAutoNum type="arabicPeriod"/>
            </a:pPr>
            <a:r>
              <a:rPr lang="en-US" sz="1400" dirty="0">
                <a:solidFill>
                  <a:srgbClr val="F15B26"/>
                </a:solidFill>
              </a:rPr>
              <a:t>PowerShell Studio </a:t>
            </a:r>
            <a:r>
              <a:rPr lang="en-US" sz="1100" dirty="0">
                <a:solidFill>
                  <a:srgbClr val="F15B26"/>
                </a:solidFill>
              </a:rPr>
              <a:t>(optional but recommended)</a:t>
            </a:r>
            <a:endParaRPr lang="en-US" sz="1400" dirty="0">
              <a:solidFill>
                <a:srgbClr val="F15B26"/>
              </a:solidFill>
            </a:endParaRPr>
          </a:p>
          <a:p>
            <a:pPr marL="342900" indent="-342900">
              <a:buFont typeface="+mj-lt"/>
              <a:buAutoNum type="arabicPeriod"/>
            </a:pPr>
            <a:r>
              <a:rPr lang="en-US" sz="1400" dirty="0">
                <a:solidFill>
                  <a:srgbClr val="F15B26"/>
                </a:solidFill>
              </a:rPr>
              <a:t>File share</a:t>
            </a:r>
          </a:p>
          <a:p>
            <a:pPr marL="342900" indent="-342900">
              <a:buFont typeface="+mj-lt"/>
              <a:buAutoNum type="arabicPeriod"/>
            </a:pPr>
            <a:r>
              <a:rPr lang="en-US" sz="1400" dirty="0">
                <a:solidFill>
                  <a:srgbClr val="F15B26"/>
                </a:solidFill>
              </a:rPr>
              <a:t>PowerShell remoting enabled on </a:t>
            </a:r>
            <a:r>
              <a:rPr lang="en-US" sz="1400" dirty="0" smtClean="0">
                <a:solidFill>
                  <a:srgbClr val="F15B26"/>
                </a:solidFill>
              </a:rPr>
              <a:t>clients</a:t>
            </a:r>
            <a:endParaRPr lang="en-US" sz="1400" dirty="0">
              <a:solidFill>
                <a:srgbClr val="F15B26"/>
              </a:solidFill>
            </a:endParaRPr>
          </a:p>
        </p:txBody>
      </p:sp>
      <p:grpSp>
        <p:nvGrpSpPr>
          <p:cNvPr id="12" name="Group 11"/>
          <p:cNvGrpSpPr/>
          <p:nvPr/>
        </p:nvGrpSpPr>
        <p:grpSpPr>
          <a:xfrm>
            <a:off x="350561" y="1313643"/>
            <a:ext cx="2671713" cy="751495"/>
            <a:chOff x="867396" y="1196509"/>
            <a:chExt cx="2671713" cy="751495"/>
          </a:xfrm>
        </p:grpSpPr>
        <p:sp>
          <p:nvSpPr>
            <p:cNvPr id="8" name="Rectangle 7"/>
            <p:cNvSpPr/>
            <p:nvPr/>
          </p:nvSpPr>
          <p:spPr>
            <a:xfrm>
              <a:off x="867396" y="1311771"/>
              <a:ext cx="2671713" cy="63623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0" lvl="1"/>
              <a:r>
                <a:rPr lang="en-US" sz="1600" dirty="0" smtClean="0">
                  <a:solidFill>
                    <a:srgbClr val="FF0000"/>
                  </a:solidFill>
                  <a:latin typeface="Arial Narrow" panose="020B0606020202030204" pitchFamily="34" charset="0"/>
                </a:rPr>
                <a:t>      You're </a:t>
              </a:r>
              <a:r>
                <a:rPr lang="en-US" sz="1600" dirty="0">
                  <a:solidFill>
                    <a:srgbClr val="FF0000"/>
                  </a:solidFill>
                  <a:latin typeface="Arial Narrow" panose="020B0606020202030204" pitchFamily="34" charset="0"/>
                </a:rPr>
                <a:t>building a tool for someone less PowerShell-savvy</a:t>
              </a:r>
            </a:p>
          </p:txBody>
        </p:sp>
        <p:pic>
          <p:nvPicPr>
            <p:cNvPr id="9" name="Picture 8"/>
            <p:cNvPicPr>
              <a:picLocks noChangeAspect="1"/>
            </p:cNvPicPr>
            <p:nvPr/>
          </p:nvPicPr>
          <p:blipFill rotWithShape="1">
            <a:blip r:embed="rId3" cstate="print">
              <a:duotone>
                <a:schemeClr val="accent1">
                  <a:shade val="45000"/>
                  <a:satMod val="135000"/>
                </a:schemeClr>
                <a:prstClr val="white"/>
              </a:duotone>
              <a:extLst>
                <a:ext uri="{28A0092B-C50C-407E-A947-70E740481C1C}">
                  <a14:useLocalDpi xmlns:a14="http://schemas.microsoft.com/office/drawing/2010/main" val="0"/>
                </a:ext>
              </a:extLst>
            </a:blip>
            <a:srcRect l="19984" r="21234"/>
            <a:stretch/>
          </p:blipFill>
          <p:spPr>
            <a:xfrm>
              <a:off x="923754" y="1196509"/>
              <a:ext cx="285322" cy="433378"/>
            </a:xfrm>
            <a:prstGeom prst="rect">
              <a:avLst/>
            </a:prstGeom>
          </p:spPr>
        </p:pic>
      </p:grpSp>
      <p:sp>
        <p:nvSpPr>
          <p:cNvPr id="10" name="Rectangle 9"/>
          <p:cNvSpPr/>
          <p:nvPr/>
        </p:nvSpPr>
        <p:spPr>
          <a:xfrm>
            <a:off x="2757174" y="4355315"/>
            <a:ext cx="1647826" cy="605305"/>
          </a:xfrm>
          <a:prstGeom prst="rect">
            <a:avLst/>
          </a:prstGeom>
          <a:noFill/>
          <a:effectLst>
            <a:softEdge rad="31750"/>
          </a:effectLst>
        </p:spPr>
        <p:txBody>
          <a:bodyPr wrap="square">
            <a:noAutofit/>
          </a:bodyPr>
          <a:lstStyle/>
          <a:p>
            <a:pPr marL="0" lvl="1" algn="ctr"/>
            <a:r>
              <a:rPr lang="en-US" b="1" dirty="0" smtClean="0">
                <a:solidFill>
                  <a:srgbClr val="007397"/>
                </a:solidFill>
              </a:rPr>
              <a:t>Knowledge</a:t>
            </a:r>
            <a:br>
              <a:rPr lang="en-US" b="1" dirty="0" smtClean="0">
                <a:solidFill>
                  <a:srgbClr val="007397"/>
                </a:solidFill>
              </a:rPr>
            </a:br>
            <a:r>
              <a:rPr lang="en-US" b="1" dirty="0" smtClean="0">
                <a:solidFill>
                  <a:srgbClr val="007397"/>
                </a:solidFill>
              </a:rPr>
              <a:t>Prerequisites</a:t>
            </a:r>
            <a:endParaRPr lang="en-US" b="1" dirty="0">
              <a:solidFill>
                <a:srgbClr val="007397"/>
              </a:solidFill>
            </a:endParaRPr>
          </a:p>
        </p:txBody>
      </p:sp>
      <p:sp>
        <p:nvSpPr>
          <p:cNvPr id="11" name="TextBox 10"/>
          <p:cNvSpPr txBox="1"/>
          <p:nvPr/>
        </p:nvSpPr>
        <p:spPr>
          <a:xfrm>
            <a:off x="253294" y="3413908"/>
            <a:ext cx="1955022" cy="1384995"/>
          </a:xfrm>
          <a:prstGeom prst="rect">
            <a:avLst/>
          </a:prstGeom>
          <a:noFill/>
        </p:spPr>
        <p:txBody>
          <a:bodyPr wrap="square" rtlCol="0">
            <a:spAutoFit/>
          </a:bodyPr>
          <a:lstStyle/>
          <a:p>
            <a:pPr marL="342900" indent="-342900">
              <a:buFont typeface="+mj-lt"/>
              <a:buAutoNum type="arabicPeriod"/>
            </a:pPr>
            <a:r>
              <a:rPr lang="en-US" sz="1400" dirty="0">
                <a:solidFill>
                  <a:srgbClr val="007397"/>
                </a:solidFill>
              </a:rPr>
              <a:t>Understand the concept of a "tool“</a:t>
            </a:r>
          </a:p>
          <a:p>
            <a:pPr marL="342900" indent="-342900">
              <a:buFont typeface="+mj-lt"/>
              <a:buAutoNum type="arabicPeriod"/>
            </a:pPr>
            <a:r>
              <a:rPr lang="en-US" sz="1400" dirty="0">
                <a:solidFill>
                  <a:srgbClr val="007397"/>
                </a:solidFill>
              </a:rPr>
              <a:t>Comfortable with </a:t>
            </a:r>
            <a:r>
              <a:rPr lang="en-US" sz="1400" dirty="0" smtClean="0">
                <a:solidFill>
                  <a:srgbClr val="007397"/>
                </a:solidFill>
              </a:rPr>
              <a:t>writing</a:t>
            </a:r>
            <a:br>
              <a:rPr lang="en-US" sz="1400" dirty="0" smtClean="0">
                <a:solidFill>
                  <a:srgbClr val="007397"/>
                </a:solidFill>
              </a:rPr>
            </a:br>
            <a:r>
              <a:rPr lang="en-US" sz="1400" dirty="0" smtClean="0">
                <a:solidFill>
                  <a:srgbClr val="007397"/>
                </a:solidFill>
              </a:rPr>
              <a:t>intermediate-level </a:t>
            </a:r>
            <a:r>
              <a:rPr lang="en-US" sz="1400" dirty="0">
                <a:solidFill>
                  <a:srgbClr val="007397"/>
                </a:solidFill>
              </a:rPr>
              <a:t>scripts</a:t>
            </a:r>
          </a:p>
        </p:txBody>
      </p:sp>
    </p:spTree>
    <p:extLst>
      <p:ext uri="{BB962C8B-B14F-4D97-AF65-F5344CB8AC3E}">
        <p14:creationId xmlns:p14="http://schemas.microsoft.com/office/powerpoint/2010/main" val="1650677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childTnLst>
                    </p:cTn>
                  </p:par>
                  <p:par>
                    <p:cTn id="24" fill="hold">
                      <p:stCondLst>
                        <p:cond delay="indefinite"/>
                      </p:stCondLst>
                      <p:childTnLst>
                        <p:par>
                          <p:cTn id="25" fill="hold">
                            <p:stCondLst>
                              <p:cond delay="0"/>
                            </p:stCondLst>
                            <p:childTnLst>
                              <p:par>
                                <p:cTn id="26" presetID="31" presetClass="entr" presetSubtype="0" fill="hold" nodeType="clickEffect">
                                  <p:stCondLst>
                                    <p:cond delay="0"/>
                                  </p:stCondLst>
                                  <p:childTnLst>
                                    <p:set>
                                      <p:cBhvr>
                                        <p:cTn id="27" dur="1" fill="hold">
                                          <p:stCondLst>
                                            <p:cond delay="0"/>
                                          </p:stCondLst>
                                        </p:cTn>
                                        <p:tgtEl>
                                          <p:spTgt spid="12"/>
                                        </p:tgtEl>
                                        <p:attrNameLst>
                                          <p:attrName>style.visibility</p:attrName>
                                        </p:attrNameLst>
                                      </p:cBhvr>
                                      <p:to>
                                        <p:strVal val="visible"/>
                                      </p:to>
                                    </p:set>
                                    <p:anim calcmode="lin" valueType="num">
                                      <p:cBhvr>
                                        <p:cTn id="28" dur="1000" fill="hold"/>
                                        <p:tgtEl>
                                          <p:spTgt spid="12"/>
                                        </p:tgtEl>
                                        <p:attrNameLst>
                                          <p:attrName>ppt_w</p:attrName>
                                        </p:attrNameLst>
                                      </p:cBhvr>
                                      <p:tavLst>
                                        <p:tav tm="0">
                                          <p:val>
                                            <p:fltVal val="0"/>
                                          </p:val>
                                        </p:tav>
                                        <p:tav tm="100000">
                                          <p:val>
                                            <p:strVal val="#ppt_w"/>
                                          </p:val>
                                        </p:tav>
                                      </p:tavLst>
                                    </p:anim>
                                    <p:anim calcmode="lin" valueType="num">
                                      <p:cBhvr>
                                        <p:cTn id="29" dur="1000" fill="hold"/>
                                        <p:tgtEl>
                                          <p:spTgt spid="12"/>
                                        </p:tgtEl>
                                        <p:attrNameLst>
                                          <p:attrName>ppt_h</p:attrName>
                                        </p:attrNameLst>
                                      </p:cBhvr>
                                      <p:tavLst>
                                        <p:tav tm="0">
                                          <p:val>
                                            <p:fltVal val="0"/>
                                          </p:val>
                                        </p:tav>
                                        <p:tav tm="100000">
                                          <p:val>
                                            <p:strVal val="#ppt_h"/>
                                          </p:val>
                                        </p:tav>
                                      </p:tavLst>
                                    </p:anim>
                                    <p:anim calcmode="lin" valueType="num">
                                      <p:cBhvr>
                                        <p:cTn id="30" dur="1000" fill="hold"/>
                                        <p:tgtEl>
                                          <p:spTgt spid="12"/>
                                        </p:tgtEl>
                                        <p:attrNameLst>
                                          <p:attrName>style.rotation</p:attrName>
                                        </p:attrNameLst>
                                      </p:cBhvr>
                                      <p:tavLst>
                                        <p:tav tm="0">
                                          <p:val>
                                            <p:fltVal val="90"/>
                                          </p:val>
                                        </p:tav>
                                        <p:tav tm="100000">
                                          <p:val>
                                            <p:fltVal val="0"/>
                                          </p:val>
                                        </p:tav>
                                      </p:tavLst>
                                    </p:anim>
                                    <p:animEffect transition="in" filter="fade">
                                      <p:cBhvr>
                                        <p:cTn id="31"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0" grpId="0"/>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1082"/>
            <a:ext cx="7658100" cy="5154582"/>
          </a:xfrm>
          <a:prstGeom prst="rect">
            <a:avLst/>
          </a:prstGeom>
        </p:spPr>
      </p:pic>
      <p:sp>
        <p:nvSpPr>
          <p:cNvPr id="3" name="Subtitle 2"/>
          <p:cNvSpPr>
            <a:spLocks noGrp="1"/>
          </p:cNvSpPr>
          <p:nvPr>
            <p:ph idx="4294967295"/>
          </p:nvPr>
        </p:nvSpPr>
        <p:spPr>
          <a:xfrm>
            <a:off x="4029395" y="1314451"/>
            <a:ext cx="3514408" cy="2670810"/>
          </a:xfrm>
          <a:prstGeom prst="snip2DiagRect">
            <a:avLst>
              <a:gd name="adj1" fmla="val 0"/>
              <a:gd name="adj2" fmla="val 0"/>
            </a:avLst>
          </a:prstGeom>
          <a:solidFill>
            <a:schemeClr val="bg1">
              <a:alpha val="71000"/>
            </a:schemeClr>
          </a:solidFill>
        </p:spPr>
        <p:txBody>
          <a:bodyPr/>
          <a:lstStyle/>
          <a:p>
            <a:pPr marL="457200" indent="-457200" algn="l">
              <a:buFont typeface="+mj-lt"/>
              <a:buAutoNum type="arabicPeriod"/>
            </a:pPr>
            <a:r>
              <a:rPr lang="en-US" sz="2400" b="1" dirty="0" smtClean="0">
                <a:solidFill>
                  <a:srgbClr val="007397"/>
                </a:solidFill>
              </a:rPr>
              <a:t>Build code with no intention of a GUI</a:t>
            </a:r>
          </a:p>
          <a:p>
            <a:pPr marL="457200" indent="-457200" algn="l">
              <a:buFont typeface="+mj-lt"/>
              <a:buAutoNum type="arabicPeriod"/>
            </a:pPr>
            <a:r>
              <a:rPr lang="en-US" sz="2400" b="1" dirty="0" smtClean="0">
                <a:solidFill>
                  <a:srgbClr val="007397"/>
                </a:solidFill>
              </a:rPr>
              <a:t>Console-only output is fine</a:t>
            </a:r>
          </a:p>
          <a:p>
            <a:pPr marL="457200" indent="-457200" algn="l">
              <a:buFont typeface="+mj-lt"/>
              <a:buAutoNum type="arabicPeriod"/>
            </a:pPr>
            <a:r>
              <a:rPr lang="en-US" sz="2400" b="1" dirty="0" smtClean="0">
                <a:solidFill>
                  <a:srgbClr val="007397"/>
                </a:solidFill>
              </a:rPr>
              <a:t>Consider the GUI phase 2</a:t>
            </a:r>
          </a:p>
          <a:p>
            <a:pPr marL="457200" indent="-457200" algn="l">
              <a:buFont typeface="+mj-lt"/>
              <a:buAutoNum type="arabicPeriod"/>
            </a:pPr>
            <a:endParaRPr lang="en-US" sz="2000" b="1" dirty="0">
              <a:solidFill>
                <a:srgbClr val="007397"/>
              </a:solidFill>
              <a:effectLst>
                <a:outerShdw blurRad="38100" dist="38100" dir="2700000" algn="tl">
                  <a:srgbClr val="000000">
                    <a:alpha val="43137"/>
                  </a:srgbClr>
                </a:outerShdw>
              </a:effectLst>
            </a:endParaRPr>
          </a:p>
        </p:txBody>
      </p:sp>
      <p:sp>
        <p:nvSpPr>
          <p:cNvPr id="2" name="Title 1"/>
          <p:cNvSpPr>
            <a:spLocks noGrp="1"/>
          </p:cNvSpPr>
          <p:nvPr>
            <p:ph type="title"/>
          </p:nvPr>
        </p:nvSpPr>
        <p:spPr>
          <a:xfrm>
            <a:off x="3200400" y="205979"/>
            <a:ext cx="5486400" cy="857250"/>
          </a:xfrm>
        </p:spPr>
        <p:txBody>
          <a:bodyPr/>
          <a:lstStyle/>
          <a:p>
            <a:r>
              <a:rPr lang="en-US" smtClean="0"/>
              <a:t>Building CLI Tools</a:t>
            </a:r>
            <a:endParaRPr lang="en-US" dirty="0"/>
          </a:p>
        </p:txBody>
      </p:sp>
    </p:spTree>
    <p:extLst>
      <p:ext uri="{BB962C8B-B14F-4D97-AF65-F5344CB8AC3E}">
        <p14:creationId xmlns:p14="http://schemas.microsoft.com/office/powerpoint/2010/main" val="1851024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500"/>
                                        <p:tgtEl>
                                          <p:spTgt spid="3">
                                            <p:bg/>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31771" y="0"/>
            <a:ext cx="7715250" cy="5143500"/>
          </a:xfrm>
          <a:prstGeom prst="rect">
            <a:avLst/>
          </a:prstGeom>
        </p:spPr>
      </p:pic>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l="5269" t="26565"/>
          <a:stretch/>
        </p:blipFill>
        <p:spPr>
          <a:xfrm>
            <a:off x="0" y="0"/>
            <a:ext cx="3131771" cy="1545828"/>
          </a:xfrm>
          <a:prstGeom prst="rect">
            <a:avLst/>
          </a:prstGeom>
        </p:spPr>
      </p:pic>
      <p:sp>
        <p:nvSpPr>
          <p:cNvPr id="6" name="Title 1"/>
          <p:cNvSpPr txBox="1">
            <a:spLocks/>
          </p:cNvSpPr>
          <p:nvPr/>
        </p:nvSpPr>
        <p:spPr bwMode="auto">
          <a:xfrm>
            <a:off x="246743" y="1638796"/>
            <a:ext cx="8229600" cy="8572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fontAlgn="base">
              <a:spcBef>
                <a:spcPct val="0"/>
              </a:spcBef>
              <a:spcAft>
                <a:spcPct val="0"/>
              </a:spcAft>
              <a:defRPr sz="4400" kern="1200">
                <a:solidFill>
                  <a:srgbClr val="F15B26"/>
                </a:solidFill>
                <a:latin typeface="Arial Bold" pitchFamily="-72" charset="0"/>
                <a:ea typeface="ＭＳ Ｐゴシック" pitchFamily="-72" charset="-128"/>
                <a:cs typeface="ＭＳ Ｐゴシック" pitchFamily="-72" charset="-128"/>
              </a:defRPr>
            </a:lvl1pPr>
            <a:lvl2pPr algn="l" rtl="0" fontAlgn="base">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2pPr>
            <a:lvl3pPr algn="l" rtl="0" fontAlgn="base">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3pPr>
            <a:lvl4pPr algn="l" rtl="0" fontAlgn="base">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4pPr>
            <a:lvl5pPr algn="l" rtl="0" fontAlgn="base">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5pPr>
            <a:lvl6pPr marL="457200" algn="l" rtl="0" fontAlgn="base">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6pPr>
            <a:lvl7pPr marL="914400" algn="l" rtl="0" fontAlgn="base">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7pPr>
            <a:lvl8pPr marL="1371600" algn="l" rtl="0" fontAlgn="base">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8pPr>
            <a:lvl9pPr marL="1828800" algn="l" rtl="0" fontAlgn="base">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9pPr>
          </a:lstStyle>
          <a:p>
            <a:r>
              <a:rPr lang="en-US" sz="4050" dirty="0"/>
              <a:t>PowerShell Studio </a:t>
            </a:r>
            <a:endParaRPr lang="en-US" dirty="0"/>
          </a:p>
        </p:txBody>
      </p:sp>
    </p:spTree>
    <p:extLst>
      <p:ext uri="{BB962C8B-B14F-4D97-AF65-F5344CB8AC3E}">
        <p14:creationId xmlns:p14="http://schemas.microsoft.com/office/powerpoint/2010/main" val="403423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Visual Studio Live! New York 2015">
  <a:themeElements>
    <a:clrScheme name="Custom 1">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00"/>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Visual Studio Live! Redmond 2014 1">
        <a:dk1>
          <a:srgbClr val="303030"/>
        </a:dk1>
        <a:lt1>
          <a:srgbClr val="FFFFFF"/>
        </a:lt1>
        <a:dk2>
          <a:srgbClr val="000000"/>
        </a:dk2>
        <a:lt2>
          <a:srgbClr val="DEDEE0"/>
        </a:lt2>
        <a:accent1>
          <a:srgbClr val="AD0101"/>
        </a:accent1>
        <a:accent2>
          <a:srgbClr val="726056"/>
        </a:accent2>
        <a:accent3>
          <a:srgbClr val="AAAAAA"/>
        </a:accent3>
        <a:accent4>
          <a:srgbClr val="DADADA"/>
        </a:accent4>
        <a:accent5>
          <a:srgbClr val="D3AAAA"/>
        </a:accent5>
        <a:accent6>
          <a:srgbClr val="67564D"/>
        </a:accent6>
        <a:hlink>
          <a:srgbClr val="D26900"/>
        </a:hlink>
        <a:folHlink>
          <a:srgbClr val="D89243"/>
        </a:folHlink>
      </a:clrScheme>
      <a:clrMap bg1="dk2" tx1="lt1" bg2="dk1" tx2="lt2" accent1="accent1" accent2="accent2" accent3="accent3" accent4="accent4" accent5="accent5" accent6="accent6" hlink="hlink" folHlink="folHlink"/>
    </a:extraClrScheme>
    <a:extraClrScheme>
      <a:clrScheme name="Visual Studio Live! Redmond 2014 2">
        <a:dk1>
          <a:srgbClr val="000000"/>
        </a:dk1>
        <a:lt1>
          <a:srgbClr val="FFFFFE"/>
        </a:lt1>
        <a:dk2>
          <a:srgbClr val="007397"/>
        </a:dk2>
        <a:lt2>
          <a:srgbClr val="636463"/>
        </a:lt2>
        <a:accent1>
          <a:srgbClr val="A01420"/>
        </a:accent1>
        <a:accent2>
          <a:srgbClr val="726056"/>
        </a:accent2>
        <a:accent3>
          <a:srgbClr val="FFFFFE"/>
        </a:accent3>
        <a:accent4>
          <a:srgbClr val="000000"/>
        </a:accent4>
        <a:accent5>
          <a:srgbClr val="CDAAAB"/>
        </a:accent5>
        <a:accent6>
          <a:srgbClr val="67564D"/>
        </a:accent6>
        <a:hlink>
          <a:srgbClr val="007397"/>
        </a:hlink>
        <a:folHlink>
          <a:srgbClr val="162F44"/>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6045</TotalTime>
  <Words>496</Words>
  <Application>Microsoft Macintosh PowerPoint</Application>
  <PresentationFormat>On-screen Show (16:9)</PresentationFormat>
  <Paragraphs>75</Paragraphs>
  <Slides>13</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 Bold</vt:lpstr>
      <vt:lpstr>Arial Narrow</vt:lpstr>
      <vt:lpstr>Calibri</vt:lpstr>
      <vt:lpstr>ＭＳ Ｐゴシック</vt:lpstr>
      <vt:lpstr>Times New Roman</vt:lpstr>
      <vt:lpstr>Arial</vt:lpstr>
      <vt:lpstr>Visual Studio Live! New York 2015</vt:lpstr>
      <vt:lpstr>PowerPoint Presentation</vt:lpstr>
      <vt:lpstr>Helpdesk Workflow. Ouch!</vt:lpstr>
      <vt:lpstr>A Day In The Life Of…</vt:lpstr>
      <vt:lpstr>What We’ve Learned</vt:lpstr>
      <vt:lpstr>Building Tools for Others</vt:lpstr>
      <vt:lpstr>Tool Overview</vt:lpstr>
      <vt:lpstr>Prerequisites and Assumptions</vt:lpstr>
      <vt:lpstr>Building CLI Tools</vt:lpstr>
      <vt:lpstr>PowerPoint Presentation</vt:lpstr>
      <vt:lpstr>GUIs Serve Different Markets</vt:lpstr>
      <vt:lpstr>PowerPoint Presentation</vt:lpstr>
      <vt:lpstr>Your Takeaways</vt:lpstr>
      <vt:lpstr>Questions?</vt:lpstr>
    </vt:vector>
  </TitlesOfParts>
  <Company>1105 Media Inc.</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Brent Sutton</dc:creator>
  <cp:lastModifiedBy>Adam Bertram</cp:lastModifiedBy>
  <cp:revision>168</cp:revision>
  <dcterms:created xsi:type="dcterms:W3CDTF">2012-12-07T00:48:42Z</dcterms:created>
  <dcterms:modified xsi:type="dcterms:W3CDTF">2016-01-24T02:29:50Z</dcterms:modified>
</cp:coreProperties>
</file>

<file path=docProps/thumbnail.jpeg>
</file>